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56" r:id="rId5"/>
    <p:sldId id="258" r:id="rId6"/>
    <p:sldId id="272" r:id="rId7"/>
    <p:sldId id="274" r:id="rId8"/>
    <p:sldId id="270" r:id="rId9"/>
    <p:sldId id="265" r:id="rId10"/>
    <p:sldId id="271" r:id="rId11"/>
    <p:sldId id="269" r:id="rId12"/>
    <p:sldId id="264" r:id="rId13"/>
    <p:sldId id="273" r:id="rId14"/>
  </p:sldIdLst>
  <p:sldSz cx="12192000" cy="6858000"/>
  <p:notesSz cx="6886575" cy="100187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53" autoAdjust="0"/>
    <p:restoredTop sz="94712" autoAdjust="0"/>
  </p:normalViewPr>
  <p:slideViewPr>
    <p:cSldViewPr snapToGrid="0">
      <p:cViewPr varScale="1">
        <p:scale>
          <a:sx n="110" d="100"/>
          <a:sy n="110" d="100"/>
        </p:scale>
        <p:origin x="666" y="102"/>
      </p:cViewPr>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84183" cy="502676"/>
          </a:xfrm>
          <a:prstGeom prst="rect">
            <a:avLst/>
          </a:prstGeom>
        </p:spPr>
        <p:txBody>
          <a:bodyPr vert="horz" lIns="96597" tIns="48299" rIns="96597" bIns="48299" rtlCol="0"/>
          <a:lstStyle>
            <a:lvl1pPr algn="l">
              <a:defRPr sz="13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900799" y="0"/>
            <a:ext cx="2984183" cy="502676"/>
          </a:xfrm>
          <a:prstGeom prst="rect">
            <a:avLst/>
          </a:prstGeom>
        </p:spPr>
        <p:txBody>
          <a:bodyPr vert="horz" lIns="96597" tIns="48299" rIns="96597" bIns="48299" rtlCol="0"/>
          <a:lstStyle>
            <a:lvl1pPr algn="r">
              <a:defRPr sz="1300"/>
            </a:lvl1pPr>
          </a:lstStyle>
          <a:p>
            <a:fld id="{FC23E10C-4735-4A0D-A76B-FFFBF4B6ED03}" type="datetimeFigureOut">
              <a:rPr lang="en-US" smtClean="0"/>
              <a:t>1/26/2023</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9516039"/>
            <a:ext cx="2984183" cy="502674"/>
          </a:xfrm>
          <a:prstGeom prst="rect">
            <a:avLst/>
          </a:prstGeom>
        </p:spPr>
        <p:txBody>
          <a:bodyPr vert="horz" lIns="96597" tIns="48299" rIns="96597" bIns="48299"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900799" y="9516039"/>
            <a:ext cx="2984183" cy="502674"/>
          </a:xfrm>
          <a:prstGeom prst="rect">
            <a:avLst/>
          </a:prstGeom>
        </p:spPr>
        <p:txBody>
          <a:bodyPr vert="horz" lIns="96597" tIns="48299" rIns="96597" bIns="48299" rtlCol="0" anchor="b"/>
          <a:lstStyle>
            <a:lvl1pPr algn="r">
              <a:defRPr sz="13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183" cy="502676"/>
          </a:xfrm>
          <a:prstGeom prst="rect">
            <a:avLst/>
          </a:prstGeom>
        </p:spPr>
        <p:txBody>
          <a:bodyPr vert="horz" lIns="96597" tIns="48299" rIns="96597" bIns="48299" rtlCol="0"/>
          <a:lstStyle>
            <a:lvl1pPr algn="l">
              <a:defRPr sz="1300"/>
            </a:lvl1pPr>
          </a:lstStyle>
          <a:p>
            <a:endParaRPr lang="en-US" noProof="0" dirty="0"/>
          </a:p>
        </p:txBody>
      </p:sp>
      <p:sp>
        <p:nvSpPr>
          <p:cNvPr id="3" name="Date Placeholder 2"/>
          <p:cNvSpPr>
            <a:spLocks noGrp="1"/>
          </p:cNvSpPr>
          <p:nvPr>
            <p:ph type="dt" idx="1"/>
          </p:nvPr>
        </p:nvSpPr>
        <p:spPr>
          <a:xfrm>
            <a:off x="3900799" y="0"/>
            <a:ext cx="2984183" cy="502676"/>
          </a:xfrm>
          <a:prstGeom prst="rect">
            <a:avLst/>
          </a:prstGeom>
        </p:spPr>
        <p:txBody>
          <a:bodyPr vert="horz" lIns="96597" tIns="48299" rIns="96597" bIns="48299" rtlCol="0"/>
          <a:lstStyle>
            <a:lvl1pPr algn="r">
              <a:defRPr sz="1300"/>
            </a:lvl1pPr>
          </a:lstStyle>
          <a:p>
            <a:fld id="{87735CDE-2E0B-4188-96E9-ADF9ACB826A9}" type="datetimeFigureOut">
              <a:rPr lang="en-US" noProof="0" smtClean="0"/>
              <a:t>1/26/2023</a:t>
            </a:fld>
            <a:endParaRPr lang="en-US" noProof="0" dirty="0"/>
          </a:p>
        </p:txBody>
      </p:sp>
      <p:sp>
        <p:nvSpPr>
          <p:cNvPr id="4" name="Slide Image Placeholder 3"/>
          <p:cNvSpPr>
            <a:spLocks noGrp="1" noRot="1" noChangeAspect="1"/>
          </p:cNvSpPr>
          <p:nvPr>
            <p:ph type="sldImg" idx="2"/>
          </p:nvPr>
        </p:nvSpPr>
        <p:spPr>
          <a:xfrm>
            <a:off x="438150" y="1252538"/>
            <a:ext cx="6010275" cy="3381375"/>
          </a:xfrm>
          <a:prstGeom prst="rect">
            <a:avLst/>
          </a:prstGeom>
          <a:noFill/>
          <a:ln w="12700">
            <a:solidFill>
              <a:prstClr val="black"/>
            </a:solidFill>
          </a:ln>
        </p:spPr>
        <p:txBody>
          <a:bodyPr vert="horz" lIns="96597" tIns="48299" rIns="96597" bIns="48299" rtlCol="0" anchor="ctr"/>
          <a:lstStyle/>
          <a:p>
            <a:endParaRPr lang="en-US" noProof="0" dirty="0"/>
          </a:p>
        </p:txBody>
      </p:sp>
      <p:sp>
        <p:nvSpPr>
          <p:cNvPr id="5" name="Notes Placeholder 4"/>
          <p:cNvSpPr>
            <a:spLocks noGrp="1"/>
          </p:cNvSpPr>
          <p:nvPr>
            <p:ph type="body" sz="quarter" idx="3"/>
          </p:nvPr>
        </p:nvSpPr>
        <p:spPr>
          <a:xfrm>
            <a:off x="688658" y="4821506"/>
            <a:ext cx="5509260" cy="3944868"/>
          </a:xfrm>
          <a:prstGeom prst="rect">
            <a:avLst/>
          </a:prstGeom>
        </p:spPr>
        <p:txBody>
          <a:bodyPr vert="horz" lIns="96597" tIns="48299" rIns="96597" bIns="4829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516039"/>
            <a:ext cx="2984183" cy="502674"/>
          </a:xfrm>
          <a:prstGeom prst="rect">
            <a:avLst/>
          </a:prstGeom>
        </p:spPr>
        <p:txBody>
          <a:bodyPr vert="horz" lIns="96597" tIns="48299" rIns="96597" bIns="48299" rtlCol="0" anchor="b"/>
          <a:lstStyle>
            <a:lvl1pPr algn="l">
              <a:defRPr sz="1300"/>
            </a:lvl1pPr>
          </a:lstStyle>
          <a:p>
            <a:endParaRPr lang="en-US" noProof="0" dirty="0"/>
          </a:p>
        </p:txBody>
      </p:sp>
      <p:sp>
        <p:nvSpPr>
          <p:cNvPr id="7" name="Slide Number Placeholder 6"/>
          <p:cNvSpPr>
            <a:spLocks noGrp="1"/>
          </p:cNvSpPr>
          <p:nvPr>
            <p:ph type="sldNum" sz="quarter" idx="5"/>
          </p:nvPr>
        </p:nvSpPr>
        <p:spPr>
          <a:xfrm>
            <a:off x="3900799" y="9516039"/>
            <a:ext cx="2984183" cy="502674"/>
          </a:xfrm>
          <a:prstGeom prst="rect">
            <a:avLst/>
          </a:prstGeom>
        </p:spPr>
        <p:txBody>
          <a:bodyPr vert="horz" lIns="96597" tIns="48299" rIns="96597" bIns="48299" rtlCol="0" anchor="b"/>
          <a:lstStyle>
            <a:lvl1pPr algn="r">
              <a:defRPr sz="13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a:t>Click to 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a:t>Click to 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a:t>Click to 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a:t>Click to 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a:t>Click to 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a:t>Click to 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Click to 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Click to 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Click to 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Click to edit Master text styles</a:t>
            </a:r>
          </a:p>
          <a:p>
            <a:pPr lvl="1"/>
            <a:r>
              <a:rPr lang="en-US" noProof="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Click to edit Master text styles</a:t>
            </a:r>
          </a:p>
          <a:p>
            <a:pPr lvl="1"/>
            <a:r>
              <a:rPr lang="en-US" noProof="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dirty="0"/>
              <a:t>ADD A FOOTER</a:t>
            </a:r>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Kids on Desk Looking at Notebook">
            <a:extLst>
              <a:ext uri="{FF2B5EF4-FFF2-40B4-BE49-F238E27FC236}">
                <a16:creationId xmlns:a16="http://schemas.microsoft.com/office/drawing/2014/main" id="{F1EACC03-9DC7-4C77-9BAE-11CBF767B58D}"/>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a:stretch/>
        </p:blipFill>
        <p:spPr/>
      </p:pic>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lstStyle/>
          <a:p>
            <a:r>
              <a:rPr lang="en-US" dirty="0"/>
              <a:t>Sunny Days Pre - School</a:t>
            </a:r>
            <a:endParaRPr lang="ru-RU" dirty="0"/>
          </a:p>
        </p:txBody>
      </p:sp>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p:txBody>
          <a:bodyPr/>
          <a:lstStyle/>
          <a:p>
            <a:r>
              <a:rPr lang="en-US" dirty="0"/>
              <a:t>Parent Pack. What to Expect…</a:t>
            </a:r>
            <a:endParaRPr lang="ru-RU" dirty="0"/>
          </a:p>
        </p:txBody>
      </p:sp>
    </p:spTree>
    <p:extLst>
      <p:ext uri="{BB962C8B-B14F-4D97-AF65-F5344CB8AC3E}">
        <p14:creationId xmlns:p14="http://schemas.microsoft.com/office/powerpoint/2010/main" val="399774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DE9FE6-6A72-5E47-BD77-279B52FDEDD8}"/>
              </a:ext>
            </a:extLst>
          </p:cNvPr>
          <p:cNvSpPr>
            <a:spLocks noGrp="1"/>
          </p:cNvSpPr>
          <p:nvPr>
            <p:ph type="sldNum" sz="quarter" idx="12"/>
          </p:nvPr>
        </p:nvSpPr>
        <p:spPr/>
        <p:txBody>
          <a:bodyPr/>
          <a:lstStyle/>
          <a:p>
            <a:fld id="{98C0CDE5-970C-4CC4-BF43-0DA127E73E82}" type="slidenum">
              <a:rPr lang="en-US" noProof="0" smtClean="0"/>
              <a:t>10</a:t>
            </a:fld>
            <a:endParaRPr lang="en-US" noProof="0" dirty="0"/>
          </a:p>
        </p:txBody>
      </p:sp>
      <p:sp>
        <p:nvSpPr>
          <p:cNvPr id="7" name="Rectangle 6">
            <a:extLst>
              <a:ext uri="{FF2B5EF4-FFF2-40B4-BE49-F238E27FC236}">
                <a16:creationId xmlns:a16="http://schemas.microsoft.com/office/drawing/2014/main" id="{F7CEEA31-95B2-8445-A90D-61DCD66A7159}"/>
              </a:ext>
            </a:extLst>
          </p:cNvPr>
          <p:cNvSpPr/>
          <p:nvPr/>
        </p:nvSpPr>
        <p:spPr>
          <a:xfrm>
            <a:off x="8563707" y="461056"/>
            <a:ext cx="3482614" cy="3987852"/>
          </a:xfrm>
          <a:custGeom>
            <a:avLst/>
            <a:gdLst>
              <a:gd name="connsiteX0" fmla="*/ 0 w 3482614"/>
              <a:gd name="connsiteY0" fmla="*/ 0 h 3987852"/>
              <a:gd name="connsiteX1" fmla="*/ 545610 w 3482614"/>
              <a:gd name="connsiteY1" fmla="*/ 0 h 3987852"/>
              <a:gd name="connsiteX2" fmla="*/ 1021567 w 3482614"/>
              <a:gd name="connsiteY2" fmla="*/ 0 h 3987852"/>
              <a:gd name="connsiteX3" fmla="*/ 1671655 w 3482614"/>
              <a:gd name="connsiteY3" fmla="*/ 0 h 3987852"/>
              <a:gd name="connsiteX4" fmla="*/ 2217264 w 3482614"/>
              <a:gd name="connsiteY4" fmla="*/ 0 h 3987852"/>
              <a:gd name="connsiteX5" fmla="*/ 2762874 w 3482614"/>
              <a:gd name="connsiteY5" fmla="*/ 0 h 3987852"/>
              <a:gd name="connsiteX6" fmla="*/ 3482614 w 3482614"/>
              <a:gd name="connsiteY6" fmla="*/ 0 h 3987852"/>
              <a:gd name="connsiteX7" fmla="*/ 3482614 w 3482614"/>
              <a:gd name="connsiteY7" fmla="*/ 489936 h 3987852"/>
              <a:gd name="connsiteX8" fmla="*/ 3482614 w 3482614"/>
              <a:gd name="connsiteY8" fmla="*/ 1059629 h 3987852"/>
              <a:gd name="connsiteX9" fmla="*/ 3482614 w 3482614"/>
              <a:gd name="connsiteY9" fmla="*/ 1549565 h 3987852"/>
              <a:gd name="connsiteX10" fmla="*/ 3482614 w 3482614"/>
              <a:gd name="connsiteY10" fmla="*/ 2039501 h 3987852"/>
              <a:gd name="connsiteX11" fmla="*/ 3482614 w 3482614"/>
              <a:gd name="connsiteY11" fmla="*/ 2609195 h 3987852"/>
              <a:gd name="connsiteX12" fmla="*/ 3482614 w 3482614"/>
              <a:gd name="connsiteY12" fmla="*/ 3218766 h 3987852"/>
              <a:gd name="connsiteX13" fmla="*/ 3482614 w 3482614"/>
              <a:gd name="connsiteY13" fmla="*/ 3987852 h 3987852"/>
              <a:gd name="connsiteX14" fmla="*/ 2902178 w 3482614"/>
              <a:gd name="connsiteY14" fmla="*/ 3987852 h 3987852"/>
              <a:gd name="connsiteX15" fmla="*/ 2391395 w 3482614"/>
              <a:gd name="connsiteY15" fmla="*/ 3987852 h 3987852"/>
              <a:gd name="connsiteX16" fmla="*/ 1810959 w 3482614"/>
              <a:gd name="connsiteY16" fmla="*/ 3987852 h 3987852"/>
              <a:gd name="connsiteX17" fmla="*/ 1160871 w 3482614"/>
              <a:gd name="connsiteY17" fmla="*/ 3987852 h 3987852"/>
              <a:gd name="connsiteX18" fmla="*/ 580436 w 3482614"/>
              <a:gd name="connsiteY18" fmla="*/ 3987852 h 3987852"/>
              <a:gd name="connsiteX19" fmla="*/ 0 w 3482614"/>
              <a:gd name="connsiteY19" fmla="*/ 3987852 h 3987852"/>
              <a:gd name="connsiteX20" fmla="*/ 0 w 3482614"/>
              <a:gd name="connsiteY20" fmla="*/ 3497916 h 3987852"/>
              <a:gd name="connsiteX21" fmla="*/ 0 w 3482614"/>
              <a:gd name="connsiteY21" fmla="*/ 2968101 h 3987852"/>
              <a:gd name="connsiteX22" fmla="*/ 0 w 3482614"/>
              <a:gd name="connsiteY22" fmla="*/ 2318651 h 3987852"/>
              <a:gd name="connsiteX23" fmla="*/ 0 w 3482614"/>
              <a:gd name="connsiteY23" fmla="*/ 1748958 h 3987852"/>
              <a:gd name="connsiteX24" fmla="*/ 0 w 3482614"/>
              <a:gd name="connsiteY24" fmla="*/ 1219143 h 3987852"/>
              <a:gd name="connsiteX25" fmla="*/ 0 w 3482614"/>
              <a:gd name="connsiteY25" fmla="*/ 769086 h 3987852"/>
              <a:gd name="connsiteX26" fmla="*/ 0 w 3482614"/>
              <a:gd name="connsiteY26" fmla="*/ 0 h 398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82614" h="3987852" extrusionOk="0">
                <a:moveTo>
                  <a:pt x="0" y="0"/>
                </a:moveTo>
                <a:cubicBezTo>
                  <a:pt x="258319" y="-39455"/>
                  <a:pt x="275109" y="19125"/>
                  <a:pt x="545610" y="0"/>
                </a:cubicBezTo>
                <a:cubicBezTo>
                  <a:pt x="816111" y="-19125"/>
                  <a:pt x="909082" y="4875"/>
                  <a:pt x="1021567" y="0"/>
                </a:cubicBezTo>
                <a:cubicBezTo>
                  <a:pt x="1134052" y="-4875"/>
                  <a:pt x="1486976" y="18860"/>
                  <a:pt x="1671655" y="0"/>
                </a:cubicBezTo>
                <a:cubicBezTo>
                  <a:pt x="1856334" y="-18860"/>
                  <a:pt x="1957728" y="17701"/>
                  <a:pt x="2217264" y="0"/>
                </a:cubicBezTo>
                <a:cubicBezTo>
                  <a:pt x="2476800" y="-17701"/>
                  <a:pt x="2643113" y="58277"/>
                  <a:pt x="2762874" y="0"/>
                </a:cubicBezTo>
                <a:cubicBezTo>
                  <a:pt x="2882635" y="-58277"/>
                  <a:pt x="3215473" y="84715"/>
                  <a:pt x="3482614" y="0"/>
                </a:cubicBezTo>
                <a:cubicBezTo>
                  <a:pt x="3504798" y="173127"/>
                  <a:pt x="3426000" y="321394"/>
                  <a:pt x="3482614" y="489936"/>
                </a:cubicBezTo>
                <a:cubicBezTo>
                  <a:pt x="3539228" y="658478"/>
                  <a:pt x="3449357" y="938316"/>
                  <a:pt x="3482614" y="1059629"/>
                </a:cubicBezTo>
                <a:cubicBezTo>
                  <a:pt x="3515871" y="1180942"/>
                  <a:pt x="3424877" y="1344811"/>
                  <a:pt x="3482614" y="1549565"/>
                </a:cubicBezTo>
                <a:cubicBezTo>
                  <a:pt x="3540351" y="1754319"/>
                  <a:pt x="3457310" y="1868798"/>
                  <a:pt x="3482614" y="2039501"/>
                </a:cubicBezTo>
                <a:cubicBezTo>
                  <a:pt x="3507918" y="2210204"/>
                  <a:pt x="3467571" y="2491206"/>
                  <a:pt x="3482614" y="2609195"/>
                </a:cubicBezTo>
                <a:cubicBezTo>
                  <a:pt x="3497657" y="2727184"/>
                  <a:pt x="3420751" y="3090993"/>
                  <a:pt x="3482614" y="3218766"/>
                </a:cubicBezTo>
                <a:cubicBezTo>
                  <a:pt x="3544477" y="3346539"/>
                  <a:pt x="3391798" y="3641551"/>
                  <a:pt x="3482614" y="3987852"/>
                </a:cubicBezTo>
                <a:cubicBezTo>
                  <a:pt x="3318967" y="4014707"/>
                  <a:pt x="3068481" y="3919990"/>
                  <a:pt x="2902178" y="3987852"/>
                </a:cubicBezTo>
                <a:cubicBezTo>
                  <a:pt x="2735875" y="4055714"/>
                  <a:pt x="2591271" y="3984782"/>
                  <a:pt x="2391395" y="3987852"/>
                </a:cubicBezTo>
                <a:cubicBezTo>
                  <a:pt x="2191519" y="3990922"/>
                  <a:pt x="1929194" y="3960436"/>
                  <a:pt x="1810959" y="3987852"/>
                </a:cubicBezTo>
                <a:cubicBezTo>
                  <a:pt x="1692724" y="4015268"/>
                  <a:pt x="1294376" y="3958552"/>
                  <a:pt x="1160871" y="3987852"/>
                </a:cubicBezTo>
                <a:cubicBezTo>
                  <a:pt x="1027366" y="4017152"/>
                  <a:pt x="812439" y="3931213"/>
                  <a:pt x="580436" y="3987852"/>
                </a:cubicBezTo>
                <a:cubicBezTo>
                  <a:pt x="348434" y="4044491"/>
                  <a:pt x="142565" y="3961376"/>
                  <a:pt x="0" y="3987852"/>
                </a:cubicBezTo>
                <a:cubicBezTo>
                  <a:pt x="-44644" y="3823579"/>
                  <a:pt x="45729" y="3657148"/>
                  <a:pt x="0" y="3497916"/>
                </a:cubicBezTo>
                <a:cubicBezTo>
                  <a:pt x="-45729" y="3338684"/>
                  <a:pt x="23123" y="3178861"/>
                  <a:pt x="0" y="2968101"/>
                </a:cubicBezTo>
                <a:cubicBezTo>
                  <a:pt x="-23123" y="2757342"/>
                  <a:pt x="50353" y="2458635"/>
                  <a:pt x="0" y="2318651"/>
                </a:cubicBezTo>
                <a:cubicBezTo>
                  <a:pt x="-50353" y="2178667"/>
                  <a:pt x="15244" y="1950890"/>
                  <a:pt x="0" y="1748958"/>
                </a:cubicBezTo>
                <a:cubicBezTo>
                  <a:pt x="-15244" y="1547026"/>
                  <a:pt x="44429" y="1459668"/>
                  <a:pt x="0" y="1219143"/>
                </a:cubicBezTo>
                <a:cubicBezTo>
                  <a:pt x="-44429" y="978618"/>
                  <a:pt x="14889" y="933109"/>
                  <a:pt x="0" y="769086"/>
                </a:cubicBezTo>
                <a:cubicBezTo>
                  <a:pt x="-14889" y="605063"/>
                  <a:pt x="69432" y="259365"/>
                  <a:pt x="0" y="0"/>
                </a:cubicBezTo>
                <a:close/>
              </a:path>
            </a:pathLst>
          </a:custGeom>
          <a:noFill/>
          <a:ln w="47625">
            <a:solidFill>
              <a:schemeClr val="accent1">
                <a:alpha val="84000"/>
              </a:schemeClr>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75FC5D-C2BE-524D-A759-B8C39119BC5C}"/>
              </a:ext>
            </a:extLst>
          </p:cNvPr>
          <p:cNvSpPr/>
          <p:nvPr/>
        </p:nvSpPr>
        <p:spPr>
          <a:xfrm>
            <a:off x="3868615" y="1459522"/>
            <a:ext cx="4501662" cy="2989385"/>
          </a:xfrm>
          <a:custGeom>
            <a:avLst/>
            <a:gdLst>
              <a:gd name="connsiteX0" fmla="*/ 0 w 4501662"/>
              <a:gd name="connsiteY0" fmla="*/ 0 h 2989385"/>
              <a:gd name="connsiteX1" fmla="*/ 517691 w 4501662"/>
              <a:gd name="connsiteY1" fmla="*/ 0 h 2989385"/>
              <a:gd name="connsiteX2" fmla="*/ 945349 w 4501662"/>
              <a:gd name="connsiteY2" fmla="*/ 0 h 2989385"/>
              <a:gd name="connsiteX3" fmla="*/ 1598090 w 4501662"/>
              <a:gd name="connsiteY3" fmla="*/ 0 h 2989385"/>
              <a:gd name="connsiteX4" fmla="*/ 2115781 w 4501662"/>
              <a:gd name="connsiteY4" fmla="*/ 0 h 2989385"/>
              <a:gd name="connsiteX5" fmla="*/ 2633472 w 4501662"/>
              <a:gd name="connsiteY5" fmla="*/ 0 h 2989385"/>
              <a:gd name="connsiteX6" fmla="*/ 3286213 w 4501662"/>
              <a:gd name="connsiteY6" fmla="*/ 0 h 2989385"/>
              <a:gd name="connsiteX7" fmla="*/ 3758888 w 4501662"/>
              <a:gd name="connsiteY7" fmla="*/ 0 h 2989385"/>
              <a:gd name="connsiteX8" fmla="*/ 4501662 w 4501662"/>
              <a:gd name="connsiteY8" fmla="*/ 0 h 2989385"/>
              <a:gd name="connsiteX9" fmla="*/ 4501662 w 4501662"/>
              <a:gd name="connsiteY9" fmla="*/ 657665 h 2989385"/>
              <a:gd name="connsiteX10" fmla="*/ 4501662 w 4501662"/>
              <a:gd name="connsiteY10" fmla="*/ 1195754 h 2989385"/>
              <a:gd name="connsiteX11" fmla="*/ 4501662 w 4501662"/>
              <a:gd name="connsiteY11" fmla="*/ 1793631 h 2989385"/>
              <a:gd name="connsiteX12" fmla="*/ 4501662 w 4501662"/>
              <a:gd name="connsiteY12" fmla="*/ 2421402 h 2989385"/>
              <a:gd name="connsiteX13" fmla="*/ 4501662 w 4501662"/>
              <a:gd name="connsiteY13" fmla="*/ 2989385 h 2989385"/>
              <a:gd name="connsiteX14" fmla="*/ 3938954 w 4501662"/>
              <a:gd name="connsiteY14" fmla="*/ 2989385 h 2989385"/>
              <a:gd name="connsiteX15" fmla="*/ 3466280 w 4501662"/>
              <a:gd name="connsiteY15" fmla="*/ 2989385 h 2989385"/>
              <a:gd name="connsiteX16" fmla="*/ 2903572 w 4501662"/>
              <a:gd name="connsiteY16" fmla="*/ 2989385 h 2989385"/>
              <a:gd name="connsiteX17" fmla="*/ 2250831 w 4501662"/>
              <a:gd name="connsiteY17" fmla="*/ 2989385 h 2989385"/>
              <a:gd name="connsiteX18" fmla="*/ 1688123 w 4501662"/>
              <a:gd name="connsiteY18" fmla="*/ 2989385 h 2989385"/>
              <a:gd name="connsiteX19" fmla="*/ 1260465 w 4501662"/>
              <a:gd name="connsiteY19" fmla="*/ 2989385 h 2989385"/>
              <a:gd name="connsiteX20" fmla="*/ 787791 w 4501662"/>
              <a:gd name="connsiteY20" fmla="*/ 2989385 h 2989385"/>
              <a:gd name="connsiteX21" fmla="*/ 0 w 4501662"/>
              <a:gd name="connsiteY21" fmla="*/ 2989385 h 2989385"/>
              <a:gd name="connsiteX22" fmla="*/ 0 w 4501662"/>
              <a:gd name="connsiteY22" fmla="*/ 2391508 h 2989385"/>
              <a:gd name="connsiteX23" fmla="*/ 0 w 4501662"/>
              <a:gd name="connsiteY23" fmla="*/ 1793631 h 2989385"/>
              <a:gd name="connsiteX24" fmla="*/ 0 w 4501662"/>
              <a:gd name="connsiteY24" fmla="*/ 1225648 h 2989385"/>
              <a:gd name="connsiteX25" fmla="*/ 0 w 4501662"/>
              <a:gd name="connsiteY25" fmla="*/ 717452 h 2989385"/>
              <a:gd name="connsiteX26" fmla="*/ 0 w 4501662"/>
              <a:gd name="connsiteY26" fmla="*/ 0 h 2989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01662" h="2989385" extrusionOk="0">
                <a:moveTo>
                  <a:pt x="0" y="0"/>
                </a:moveTo>
                <a:cubicBezTo>
                  <a:pt x="105301" y="-29047"/>
                  <a:pt x="292372" y="60797"/>
                  <a:pt x="517691" y="0"/>
                </a:cubicBezTo>
                <a:cubicBezTo>
                  <a:pt x="743010" y="-60797"/>
                  <a:pt x="806580" y="26301"/>
                  <a:pt x="945349" y="0"/>
                </a:cubicBezTo>
                <a:cubicBezTo>
                  <a:pt x="1084118" y="-26301"/>
                  <a:pt x="1432207" y="28370"/>
                  <a:pt x="1598090" y="0"/>
                </a:cubicBezTo>
                <a:cubicBezTo>
                  <a:pt x="1763973" y="-28370"/>
                  <a:pt x="1870011" y="4671"/>
                  <a:pt x="2115781" y="0"/>
                </a:cubicBezTo>
                <a:cubicBezTo>
                  <a:pt x="2361551" y="-4671"/>
                  <a:pt x="2444766" y="53226"/>
                  <a:pt x="2633472" y="0"/>
                </a:cubicBezTo>
                <a:cubicBezTo>
                  <a:pt x="2822178" y="-53226"/>
                  <a:pt x="3015397" y="11806"/>
                  <a:pt x="3286213" y="0"/>
                </a:cubicBezTo>
                <a:cubicBezTo>
                  <a:pt x="3557029" y="-11806"/>
                  <a:pt x="3573087" y="26736"/>
                  <a:pt x="3758888" y="0"/>
                </a:cubicBezTo>
                <a:cubicBezTo>
                  <a:pt x="3944689" y="-26736"/>
                  <a:pt x="4290373" y="20687"/>
                  <a:pt x="4501662" y="0"/>
                </a:cubicBezTo>
                <a:cubicBezTo>
                  <a:pt x="4553722" y="274645"/>
                  <a:pt x="4484050" y="377470"/>
                  <a:pt x="4501662" y="657665"/>
                </a:cubicBezTo>
                <a:cubicBezTo>
                  <a:pt x="4519274" y="937860"/>
                  <a:pt x="4497227" y="1050573"/>
                  <a:pt x="4501662" y="1195754"/>
                </a:cubicBezTo>
                <a:cubicBezTo>
                  <a:pt x="4506097" y="1340935"/>
                  <a:pt x="4448530" y="1642973"/>
                  <a:pt x="4501662" y="1793631"/>
                </a:cubicBezTo>
                <a:cubicBezTo>
                  <a:pt x="4554794" y="1944289"/>
                  <a:pt x="4442049" y="2209358"/>
                  <a:pt x="4501662" y="2421402"/>
                </a:cubicBezTo>
                <a:cubicBezTo>
                  <a:pt x="4561275" y="2633446"/>
                  <a:pt x="4438832" y="2748032"/>
                  <a:pt x="4501662" y="2989385"/>
                </a:cubicBezTo>
                <a:cubicBezTo>
                  <a:pt x="4267664" y="3019150"/>
                  <a:pt x="4219485" y="2974571"/>
                  <a:pt x="3938954" y="2989385"/>
                </a:cubicBezTo>
                <a:cubicBezTo>
                  <a:pt x="3658423" y="3004199"/>
                  <a:pt x="3674657" y="2934576"/>
                  <a:pt x="3466280" y="2989385"/>
                </a:cubicBezTo>
                <a:cubicBezTo>
                  <a:pt x="3257903" y="3044194"/>
                  <a:pt x="3132456" y="2976850"/>
                  <a:pt x="2903572" y="2989385"/>
                </a:cubicBezTo>
                <a:cubicBezTo>
                  <a:pt x="2674688" y="3001920"/>
                  <a:pt x="2491548" y="2964620"/>
                  <a:pt x="2250831" y="2989385"/>
                </a:cubicBezTo>
                <a:cubicBezTo>
                  <a:pt x="2010114" y="3014150"/>
                  <a:pt x="1867405" y="2949843"/>
                  <a:pt x="1688123" y="2989385"/>
                </a:cubicBezTo>
                <a:cubicBezTo>
                  <a:pt x="1508841" y="3028927"/>
                  <a:pt x="1381785" y="2985722"/>
                  <a:pt x="1260465" y="2989385"/>
                </a:cubicBezTo>
                <a:cubicBezTo>
                  <a:pt x="1139145" y="2993048"/>
                  <a:pt x="973884" y="2955929"/>
                  <a:pt x="787791" y="2989385"/>
                </a:cubicBezTo>
                <a:cubicBezTo>
                  <a:pt x="601698" y="3022841"/>
                  <a:pt x="393281" y="2943214"/>
                  <a:pt x="0" y="2989385"/>
                </a:cubicBezTo>
                <a:cubicBezTo>
                  <a:pt x="-37475" y="2796001"/>
                  <a:pt x="28580" y="2542902"/>
                  <a:pt x="0" y="2391508"/>
                </a:cubicBezTo>
                <a:cubicBezTo>
                  <a:pt x="-28580" y="2240114"/>
                  <a:pt x="56532" y="1929598"/>
                  <a:pt x="0" y="1793631"/>
                </a:cubicBezTo>
                <a:cubicBezTo>
                  <a:pt x="-56532" y="1657664"/>
                  <a:pt x="58802" y="1467857"/>
                  <a:pt x="0" y="1225648"/>
                </a:cubicBezTo>
                <a:cubicBezTo>
                  <a:pt x="-58802" y="983439"/>
                  <a:pt x="2099" y="916022"/>
                  <a:pt x="0" y="717452"/>
                </a:cubicBezTo>
                <a:cubicBezTo>
                  <a:pt x="-2099" y="518882"/>
                  <a:pt x="19421" y="244843"/>
                  <a:pt x="0" y="0"/>
                </a:cubicBezTo>
                <a:close/>
              </a:path>
            </a:pathLst>
          </a:custGeom>
          <a:noFill/>
          <a:ln w="47625">
            <a:solidFill>
              <a:schemeClr val="accent1">
                <a:alpha val="84000"/>
              </a:schemeClr>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A0F0F45-1C23-B743-BB09-8F8420822CB5}"/>
              </a:ext>
            </a:extLst>
          </p:cNvPr>
          <p:cNvSpPr/>
          <p:nvPr/>
        </p:nvSpPr>
        <p:spPr>
          <a:xfrm>
            <a:off x="234462" y="334108"/>
            <a:ext cx="3482614" cy="4114799"/>
          </a:xfrm>
          <a:custGeom>
            <a:avLst/>
            <a:gdLst>
              <a:gd name="connsiteX0" fmla="*/ 0 w 3482614"/>
              <a:gd name="connsiteY0" fmla="*/ 0 h 4114799"/>
              <a:gd name="connsiteX1" fmla="*/ 545610 w 3482614"/>
              <a:gd name="connsiteY1" fmla="*/ 0 h 4114799"/>
              <a:gd name="connsiteX2" fmla="*/ 1021567 w 3482614"/>
              <a:gd name="connsiteY2" fmla="*/ 0 h 4114799"/>
              <a:gd name="connsiteX3" fmla="*/ 1671655 w 3482614"/>
              <a:gd name="connsiteY3" fmla="*/ 0 h 4114799"/>
              <a:gd name="connsiteX4" fmla="*/ 2217264 w 3482614"/>
              <a:gd name="connsiteY4" fmla="*/ 0 h 4114799"/>
              <a:gd name="connsiteX5" fmla="*/ 2762874 w 3482614"/>
              <a:gd name="connsiteY5" fmla="*/ 0 h 4114799"/>
              <a:gd name="connsiteX6" fmla="*/ 3482614 w 3482614"/>
              <a:gd name="connsiteY6" fmla="*/ 0 h 4114799"/>
              <a:gd name="connsiteX7" fmla="*/ 3482614 w 3482614"/>
              <a:gd name="connsiteY7" fmla="*/ 505532 h 4114799"/>
              <a:gd name="connsiteX8" fmla="*/ 3482614 w 3482614"/>
              <a:gd name="connsiteY8" fmla="*/ 1093361 h 4114799"/>
              <a:gd name="connsiteX9" fmla="*/ 3482614 w 3482614"/>
              <a:gd name="connsiteY9" fmla="*/ 1598893 h 4114799"/>
              <a:gd name="connsiteX10" fmla="*/ 3482614 w 3482614"/>
              <a:gd name="connsiteY10" fmla="*/ 2104426 h 4114799"/>
              <a:gd name="connsiteX11" fmla="*/ 3482614 w 3482614"/>
              <a:gd name="connsiteY11" fmla="*/ 2692254 h 4114799"/>
              <a:gd name="connsiteX12" fmla="*/ 3482614 w 3482614"/>
              <a:gd name="connsiteY12" fmla="*/ 3321231 h 4114799"/>
              <a:gd name="connsiteX13" fmla="*/ 3482614 w 3482614"/>
              <a:gd name="connsiteY13" fmla="*/ 4114799 h 4114799"/>
              <a:gd name="connsiteX14" fmla="*/ 2902178 w 3482614"/>
              <a:gd name="connsiteY14" fmla="*/ 4114799 h 4114799"/>
              <a:gd name="connsiteX15" fmla="*/ 2391395 w 3482614"/>
              <a:gd name="connsiteY15" fmla="*/ 4114799 h 4114799"/>
              <a:gd name="connsiteX16" fmla="*/ 1810959 w 3482614"/>
              <a:gd name="connsiteY16" fmla="*/ 4114799 h 4114799"/>
              <a:gd name="connsiteX17" fmla="*/ 1160871 w 3482614"/>
              <a:gd name="connsiteY17" fmla="*/ 4114799 h 4114799"/>
              <a:gd name="connsiteX18" fmla="*/ 580436 w 3482614"/>
              <a:gd name="connsiteY18" fmla="*/ 4114799 h 4114799"/>
              <a:gd name="connsiteX19" fmla="*/ 0 w 3482614"/>
              <a:gd name="connsiteY19" fmla="*/ 4114799 h 4114799"/>
              <a:gd name="connsiteX20" fmla="*/ 0 w 3482614"/>
              <a:gd name="connsiteY20" fmla="*/ 3609267 h 4114799"/>
              <a:gd name="connsiteX21" fmla="*/ 0 w 3482614"/>
              <a:gd name="connsiteY21" fmla="*/ 3062586 h 4114799"/>
              <a:gd name="connsiteX22" fmla="*/ 0 w 3482614"/>
              <a:gd name="connsiteY22" fmla="*/ 2392462 h 4114799"/>
              <a:gd name="connsiteX23" fmla="*/ 0 w 3482614"/>
              <a:gd name="connsiteY23" fmla="*/ 1804633 h 4114799"/>
              <a:gd name="connsiteX24" fmla="*/ 0 w 3482614"/>
              <a:gd name="connsiteY24" fmla="*/ 1257953 h 4114799"/>
              <a:gd name="connsiteX25" fmla="*/ 0 w 3482614"/>
              <a:gd name="connsiteY25" fmla="*/ 793568 h 4114799"/>
              <a:gd name="connsiteX26" fmla="*/ 0 w 3482614"/>
              <a:gd name="connsiteY26" fmla="*/ 0 h 411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82614" h="4114799" extrusionOk="0">
                <a:moveTo>
                  <a:pt x="0" y="0"/>
                </a:moveTo>
                <a:cubicBezTo>
                  <a:pt x="258319" y="-39455"/>
                  <a:pt x="275109" y="19125"/>
                  <a:pt x="545610" y="0"/>
                </a:cubicBezTo>
                <a:cubicBezTo>
                  <a:pt x="816111" y="-19125"/>
                  <a:pt x="909082" y="4875"/>
                  <a:pt x="1021567" y="0"/>
                </a:cubicBezTo>
                <a:cubicBezTo>
                  <a:pt x="1134052" y="-4875"/>
                  <a:pt x="1486976" y="18860"/>
                  <a:pt x="1671655" y="0"/>
                </a:cubicBezTo>
                <a:cubicBezTo>
                  <a:pt x="1856334" y="-18860"/>
                  <a:pt x="1957728" y="17701"/>
                  <a:pt x="2217264" y="0"/>
                </a:cubicBezTo>
                <a:cubicBezTo>
                  <a:pt x="2476800" y="-17701"/>
                  <a:pt x="2643113" y="58277"/>
                  <a:pt x="2762874" y="0"/>
                </a:cubicBezTo>
                <a:cubicBezTo>
                  <a:pt x="2882635" y="-58277"/>
                  <a:pt x="3215473" y="84715"/>
                  <a:pt x="3482614" y="0"/>
                </a:cubicBezTo>
                <a:cubicBezTo>
                  <a:pt x="3517026" y="243701"/>
                  <a:pt x="3442977" y="333599"/>
                  <a:pt x="3482614" y="505532"/>
                </a:cubicBezTo>
                <a:cubicBezTo>
                  <a:pt x="3522251" y="677465"/>
                  <a:pt x="3427832" y="865412"/>
                  <a:pt x="3482614" y="1093361"/>
                </a:cubicBezTo>
                <a:cubicBezTo>
                  <a:pt x="3537396" y="1321310"/>
                  <a:pt x="3444183" y="1438028"/>
                  <a:pt x="3482614" y="1598893"/>
                </a:cubicBezTo>
                <a:cubicBezTo>
                  <a:pt x="3521045" y="1759758"/>
                  <a:pt x="3444886" y="1916361"/>
                  <a:pt x="3482614" y="2104426"/>
                </a:cubicBezTo>
                <a:cubicBezTo>
                  <a:pt x="3520342" y="2292491"/>
                  <a:pt x="3420814" y="2549595"/>
                  <a:pt x="3482614" y="2692254"/>
                </a:cubicBezTo>
                <a:cubicBezTo>
                  <a:pt x="3544414" y="2834913"/>
                  <a:pt x="3409214" y="3020551"/>
                  <a:pt x="3482614" y="3321231"/>
                </a:cubicBezTo>
                <a:cubicBezTo>
                  <a:pt x="3556014" y="3621911"/>
                  <a:pt x="3433041" y="3839146"/>
                  <a:pt x="3482614" y="4114799"/>
                </a:cubicBezTo>
                <a:cubicBezTo>
                  <a:pt x="3318967" y="4141654"/>
                  <a:pt x="3068481" y="4046937"/>
                  <a:pt x="2902178" y="4114799"/>
                </a:cubicBezTo>
                <a:cubicBezTo>
                  <a:pt x="2735875" y="4182661"/>
                  <a:pt x="2591271" y="4111729"/>
                  <a:pt x="2391395" y="4114799"/>
                </a:cubicBezTo>
                <a:cubicBezTo>
                  <a:pt x="2191519" y="4117869"/>
                  <a:pt x="1929194" y="4087383"/>
                  <a:pt x="1810959" y="4114799"/>
                </a:cubicBezTo>
                <a:cubicBezTo>
                  <a:pt x="1692724" y="4142215"/>
                  <a:pt x="1294376" y="4085499"/>
                  <a:pt x="1160871" y="4114799"/>
                </a:cubicBezTo>
                <a:cubicBezTo>
                  <a:pt x="1027366" y="4144099"/>
                  <a:pt x="812439" y="4058160"/>
                  <a:pt x="580436" y="4114799"/>
                </a:cubicBezTo>
                <a:cubicBezTo>
                  <a:pt x="348434" y="4171438"/>
                  <a:pt x="142565" y="4088323"/>
                  <a:pt x="0" y="4114799"/>
                </a:cubicBezTo>
                <a:cubicBezTo>
                  <a:pt x="-34989" y="3946557"/>
                  <a:pt x="12861" y="3718969"/>
                  <a:pt x="0" y="3609267"/>
                </a:cubicBezTo>
                <a:cubicBezTo>
                  <a:pt x="-12861" y="3499565"/>
                  <a:pt x="3095" y="3245305"/>
                  <a:pt x="0" y="3062586"/>
                </a:cubicBezTo>
                <a:cubicBezTo>
                  <a:pt x="-3095" y="2879867"/>
                  <a:pt x="18345" y="2539306"/>
                  <a:pt x="0" y="2392462"/>
                </a:cubicBezTo>
                <a:cubicBezTo>
                  <a:pt x="-18345" y="2245618"/>
                  <a:pt x="12051" y="2035592"/>
                  <a:pt x="0" y="1804633"/>
                </a:cubicBezTo>
                <a:cubicBezTo>
                  <a:pt x="-12051" y="1573674"/>
                  <a:pt x="54118" y="1414542"/>
                  <a:pt x="0" y="1257953"/>
                </a:cubicBezTo>
                <a:cubicBezTo>
                  <a:pt x="-54118" y="1101364"/>
                  <a:pt x="2760" y="888000"/>
                  <a:pt x="0" y="793568"/>
                </a:cubicBezTo>
                <a:cubicBezTo>
                  <a:pt x="-2760" y="699137"/>
                  <a:pt x="31302" y="189194"/>
                  <a:pt x="0" y="0"/>
                </a:cubicBezTo>
                <a:close/>
              </a:path>
            </a:pathLst>
          </a:custGeom>
          <a:noFill/>
          <a:ln w="47625">
            <a:solidFill>
              <a:schemeClr val="accent1">
                <a:alpha val="84000"/>
              </a:schemeClr>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BDC9F2B-F940-A247-9AE7-96FF180C4E21}"/>
              </a:ext>
            </a:extLst>
          </p:cNvPr>
          <p:cNvSpPr txBox="1"/>
          <p:nvPr/>
        </p:nvSpPr>
        <p:spPr>
          <a:xfrm>
            <a:off x="234462" y="408551"/>
            <a:ext cx="3683977" cy="830997"/>
          </a:xfrm>
          <a:prstGeom prst="rect">
            <a:avLst/>
          </a:prstGeom>
          <a:noFill/>
        </p:spPr>
        <p:txBody>
          <a:bodyPr wrap="square">
            <a:spAutoFit/>
          </a:bodyPr>
          <a:lstStyle/>
          <a:p>
            <a:r>
              <a:rPr lang="en-US" sz="1200" b="1" dirty="0">
                <a:solidFill>
                  <a:srgbClr val="000000"/>
                </a:solidFill>
              </a:rPr>
              <a:t>What  I can currently enjoy at Home/or at a previous setting incl how does I communicate, listening skills, following instructions, language spoken at home, </a:t>
            </a:r>
          </a:p>
          <a:p>
            <a:r>
              <a:rPr lang="en-US" sz="1200" b="1" dirty="0">
                <a:solidFill>
                  <a:srgbClr val="000000"/>
                </a:solidFill>
              </a:rPr>
              <a:t>does the parent have any concerns?</a:t>
            </a:r>
          </a:p>
        </p:txBody>
      </p:sp>
      <p:sp>
        <p:nvSpPr>
          <p:cNvPr id="16" name="TextBox 15">
            <a:extLst>
              <a:ext uri="{FF2B5EF4-FFF2-40B4-BE49-F238E27FC236}">
                <a16:creationId xmlns:a16="http://schemas.microsoft.com/office/drawing/2014/main" id="{F4AEAA35-2949-3D45-B4A5-CFD0032F14A3}"/>
              </a:ext>
            </a:extLst>
          </p:cNvPr>
          <p:cNvSpPr txBox="1"/>
          <p:nvPr/>
        </p:nvSpPr>
        <p:spPr>
          <a:xfrm>
            <a:off x="3963865" y="1580465"/>
            <a:ext cx="4311161" cy="1200329"/>
          </a:xfrm>
          <a:prstGeom prst="rect">
            <a:avLst/>
          </a:prstGeom>
          <a:noFill/>
        </p:spPr>
        <p:txBody>
          <a:bodyPr wrap="square" rtlCol="0">
            <a:spAutoFit/>
          </a:bodyPr>
          <a:lstStyle/>
          <a:p>
            <a:r>
              <a:rPr lang="en-US" sz="1200" b="1" dirty="0">
                <a:solidFill>
                  <a:srgbClr val="000000"/>
                </a:solidFill>
              </a:rPr>
              <a:t>What  I can currently enjoy at Home/or at a previous setting </a:t>
            </a:r>
            <a:r>
              <a:rPr lang="en-US" sz="1200" b="1" dirty="0" err="1">
                <a:solidFill>
                  <a:srgbClr val="000000"/>
                </a:solidFill>
              </a:rPr>
              <a:t>inc</a:t>
            </a:r>
            <a:r>
              <a:rPr lang="en-US" sz="1200" b="1" dirty="0">
                <a:solidFill>
                  <a:srgbClr val="000000"/>
                </a:solidFill>
              </a:rPr>
              <a:t> sleep &amp; general routines, do </a:t>
            </a:r>
            <a:r>
              <a:rPr lang="en-US" sz="1200" b="1" dirty="0" err="1">
                <a:solidFill>
                  <a:srgbClr val="000000"/>
                </a:solidFill>
              </a:rPr>
              <a:t>i</a:t>
            </a:r>
            <a:r>
              <a:rPr lang="en-US" sz="1200" b="1" dirty="0">
                <a:solidFill>
                  <a:srgbClr val="000000"/>
                </a:solidFill>
              </a:rPr>
              <a:t> have soothers or transition objects, what upsets me and what calms me, how do </a:t>
            </a:r>
            <a:r>
              <a:rPr lang="en-US" sz="1200" b="1" dirty="0" err="1">
                <a:solidFill>
                  <a:srgbClr val="000000"/>
                </a:solidFill>
              </a:rPr>
              <a:t>i</a:t>
            </a:r>
            <a:r>
              <a:rPr lang="en-US" sz="1200" b="1" dirty="0">
                <a:solidFill>
                  <a:srgbClr val="000000"/>
                </a:solidFill>
              </a:rPr>
              <a:t> get on with others, have </a:t>
            </a:r>
            <a:r>
              <a:rPr lang="en-US" sz="1200" b="1" dirty="0" err="1">
                <a:solidFill>
                  <a:srgbClr val="000000"/>
                </a:solidFill>
              </a:rPr>
              <a:t>i</a:t>
            </a:r>
            <a:r>
              <a:rPr lang="en-US" sz="1200" b="1" dirty="0">
                <a:solidFill>
                  <a:srgbClr val="000000"/>
                </a:solidFill>
              </a:rPr>
              <a:t> got experience of being left with others, how do </a:t>
            </a:r>
            <a:r>
              <a:rPr lang="en-US" sz="1200" b="1" dirty="0" err="1">
                <a:solidFill>
                  <a:srgbClr val="000000"/>
                </a:solidFill>
              </a:rPr>
              <a:t>i</a:t>
            </a:r>
            <a:r>
              <a:rPr lang="en-US" sz="1200" b="1" dirty="0">
                <a:solidFill>
                  <a:srgbClr val="000000"/>
                </a:solidFill>
              </a:rPr>
              <a:t> react to new people and situations? how do </a:t>
            </a:r>
            <a:r>
              <a:rPr lang="en-US" sz="1200" b="1" dirty="0" err="1">
                <a:solidFill>
                  <a:srgbClr val="000000"/>
                </a:solidFill>
              </a:rPr>
              <a:t>i</a:t>
            </a:r>
            <a:r>
              <a:rPr lang="en-US" sz="1200" b="1" dirty="0">
                <a:solidFill>
                  <a:srgbClr val="000000"/>
                </a:solidFill>
              </a:rPr>
              <a:t> show &amp; express my emotions, does parent have any concerns?</a:t>
            </a:r>
          </a:p>
        </p:txBody>
      </p:sp>
      <p:sp>
        <p:nvSpPr>
          <p:cNvPr id="17" name="TextBox 16">
            <a:extLst>
              <a:ext uri="{FF2B5EF4-FFF2-40B4-BE49-F238E27FC236}">
                <a16:creationId xmlns:a16="http://schemas.microsoft.com/office/drawing/2014/main" id="{3761DA58-A76B-EC44-A5C0-49DFAADC48CC}"/>
              </a:ext>
            </a:extLst>
          </p:cNvPr>
          <p:cNvSpPr txBox="1"/>
          <p:nvPr/>
        </p:nvSpPr>
        <p:spPr>
          <a:xfrm>
            <a:off x="8686800" y="547051"/>
            <a:ext cx="3119200" cy="1384995"/>
          </a:xfrm>
          <a:prstGeom prst="rect">
            <a:avLst/>
          </a:prstGeom>
          <a:noFill/>
        </p:spPr>
        <p:txBody>
          <a:bodyPr wrap="square" rtlCol="0">
            <a:spAutoFit/>
          </a:bodyPr>
          <a:lstStyle/>
          <a:p>
            <a:r>
              <a:rPr lang="en-US" sz="1200" b="1" dirty="0">
                <a:solidFill>
                  <a:srgbClr val="000000"/>
                </a:solidFill>
              </a:rPr>
              <a:t>What  I can currently enjoy at Home/or at a previous setting? incl how do </a:t>
            </a:r>
            <a:r>
              <a:rPr lang="en-US" sz="1200" b="1" dirty="0" err="1">
                <a:solidFill>
                  <a:srgbClr val="000000"/>
                </a:solidFill>
              </a:rPr>
              <a:t>i</a:t>
            </a:r>
            <a:r>
              <a:rPr lang="en-US" sz="1200" b="1" dirty="0">
                <a:solidFill>
                  <a:srgbClr val="000000"/>
                </a:solidFill>
              </a:rPr>
              <a:t> move? what physical skills do </a:t>
            </a:r>
            <a:r>
              <a:rPr lang="en-US" sz="1200" b="1" dirty="0" err="1">
                <a:solidFill>
                  <a:srgbClr val="000000"/>
                </a:solidFill>
              </a:rPr>
              <a:t>i</a:t>
            </a:r>
            <a:r>
              <a:rPr lang="en-US" sz="1200" b="1" dirty="0">
                <a:solidFill>
                  <a:srgbClr val="000000"/>
                </a:solidFill>
              </a:rPr>
              <a:t> show? how is my self care such as </a:t>
            </a:r>
            <a:r>
              <a:rPr lang="en-US" sz="1200" b="1" dirty="0" err="1">
                <a:solidFill>
                  <a:srgbClr val="000000"/>
                </a:solidFill>
              </a:rPr>
              <a:t>toiletting</a:t>
            </a:r>
            <a:r>
              <a:rPr lang="en-US" sz="1200" b="1" dirty="0">
                <a:solidFill>
                  <a:srgbClr val="000000"/>
                </a:solidFill>
              </a:rPr>
              <a:t>, dressing and personal hygiene? do </a:t>
            </a:r>
            <a:r>
              <a:rPr lang="en-US" sz="1200" b="1" dirty="0" err="1">
                <a:solidFill>
                  <a:srgbClr val="000000"/>
                </a:solidFill>
              </a:rPr>
              <a:t>i</a:t>
            </a:r>
            <a:r>
              <a:rPr lang="en-US" sz="1200" b="1" dirty="0">
                <a:solidFill>
                  <a:srgbClr val="000000"/>
                </a:solidFill>
              </a:rPr>
              <a:t> make marks with pens or paint? can </a:t>
            </a:r>
            <a:r>
              <a:rPr lang="en-US" sz="1200" b="1" dirty="0" err="1">
                <a:solidFill>
                  <a:srgbClr val="000000"/>
                </a:solidFill>
              </a:rPr>
              <a:t>i</a:t>
            </a:r>
            <a:r>
              <a:rPr lang="en-US" sz="1200" b="1" dirty="0">
                <a:solidFill>
                  <a:srgbClr val="000000"/>
                </a:solidFill>
              </a:rPr>
              <a:t> carry things? how is my balance and co-ordinations?</a:t>
            </a:r>
          </a:p>
        </p:txBody>
      </p:sp>
      <p:sp>
        <p:nvSpPr>
          <p:cNvPr id="18" name="TextBox 17">
            <a:extLst>
              <a:ext uri="{FF2B5EF4-FFF2-40B4-BE49-F238E27FC236}">
                <a16:creationId xmlns:a16="http://schemas.microsoft.com/office/drawing/2014/main" id="{71CFE2B7-7212-9945-9329-CE79BB60DED5}"/>
              </a:ext>
            </a:extLst>
          </p:cNvPr>
          <p:cNvSpPr txBox="1"/>
          <p:nvPr/>
        </p:nvSpPr>
        <p:spPr>
          <a:xfrm>
            <a:off x="3963865" y="334108"/>
            <a:ext cx="1874227" cy="923330"/>
          </a:xfrm>
          <a:prstGeom prst="rect">
            <a:avLst/>
          </a:prstGeom>
          <a:noFill/>
        </p:spPr>
        <p:txBody>
          <a:bodyPr wrap="square" rtlCol="0">
            <a:spAutoFit/>
          </a:bodyPr>
          <a:lstStyle/>
          <a:p>
            <a:r>
              <a:rPr lang="en-US" dirty="0"/>
              <a:t>My Name is:</a:t>
            </a:r>
          </a:p>
          <a:p>
            <a:endParaRPr lang="en-US" dirty="0"/>
          </a:p>
          <a:p>
            <a:r>
              <a:rPr lang="en-US" dirty="0"/>
              <a:t>______________</a:t>
            </a:r>
          </a:p>
        </p:txBody>
      </p:sp>
      <p:sp>
        <p:nvSpPr>
          <p:cNvPr id="19" name="TextBox 18">
            <a:extLst>
              <a:ext uri="{FF2B5EF4-FFF2-40B4-BE49-F238E27FC236}">
                <a16:creationId xmlns:a16="http://schemas.microsoft.com/office/drawing/2014/main" id="{3005A29F-5F14-4D48-A26F-48E92E00D60F}"/>
              </a:ext>
            </a:extLst>
          </p:cNvPr>
          <p:cNvSpPr txBox="1"/>
          <p:nvPr/>
        </p:nvSpPr>
        <p:spPr>
          <a:xfrm>
            <a:off x="7156938" y="547051"/>
            <a:ext cx="1213339" cy="923330"/>
          </a:xfrm>
          <a:prstGeom prst="rect">
            <a:avLst/>
          </a:prstGeom>
          <a:noFill/>
        </p:spPr>
        <p:txBody>
          <a:bodyPr wrap="square" rtlCol="0">
            <a:spAutoFit/>
          </a:bodyPr>
          <a:lstStyle/>
          <a:p>
            <a:r>
              <a:rPr lang="en-US" dirty="0"/>
              <a:t>I am _____ years old </a:t>
            </a:r>
          </a:p>
        </p:txBody>
      </p:sp>
      <p:graphicFrame>
        <p:nvGraphicFramePr>
          <p:cNvPr id="20" name="Table 20">
            <a:extLst>
              <a:ext uri="{FF2B5EF4-FFF2-40B4-BE49-F238E27FC236}">
                <a16:creationId xmlns:a16="http://schemas.microsoft.com/office/drawing/2014/main" id="{BC2AC37F-48A1-754B-B9DD-A743B38A9313}"/>
              </a:ext>
            </a:extLst>
          </p:cNvPr>
          <p:cNvGraphicFramePr>
            <a:graphicFrameLocks noGrp="1"/>
          </p:cNvGraphicFramePr>
          <p:nvPr>
            <p:extLst>
              <p:ext uri="{D42A27DB-BD31-4B8C-83A1-F6EECF244321}">
                <p14:modId xmlns:p14="http://schemas.microsoft.com/office/powerpoint/2010/main" val="2500727210"/>
              </p:ext>
            </p:extLst>
          </p:nvPr>
        </p:nvGraphicFramePr>
        <p:xfrm>
          <a:off x="1975768" y="4912122"/>
          <a:ext cx="8891524" cy="1611770"/>
        </p:xfrm>
        <a:graphic>
          <a:graphicData uri="http://schemas.openxmlformats.org/drawingml/2006/table">
            <a:tbl>
              <a:tblPr firstRow="1" bandRow="1">
                <a:tableStyleId>{5940675A-B579-460E-94D1-54222C63F5DA}</a:tableStyleId>
              </a:tblPr>
              <a:tblGrid>
                <a:gridCol w="4445762">
                  <a:extLst>
                    <a:ext uri="{9D8B030D-6E8A-4147-A177-3AD203B41FA5}">
                      <a16:colId xmlns:a16="http://schemas.microsoft.com/office/drawing/2014/main" val="2511469449"/>
                    </a:ext>
                  </a:extLst>
                </a:gridCol>
                <a:gridCol w="4445762">
                  <a:extLst>
                    <a:ext uri="{9D8B030D-6E8A-4147-A177-3AD203B41FA5}">
                      <a16:colId xmlns:a16="http://schemas.microsoft.com/office/drawing/2014/main" val="2797389663"/>
                    </a:ext>
                  </a:extLst>
                </a:gridCol>
              </a:tblGrid>
              <a:tr h="805885">
                <a:tc>
                  <a:txBody>
                    <a:bodyPr/>
                    <a:lstStyle/>
                    <a:p>
                      <a:r>
                        <a:rPr lang="en-US" sz="1200" b="1" dirty="0">
                          <a:solidFill>
                            <a:srgbClr val="000000"/>
                          </a:solidFill>
                          <a:latin typeface="+mn-lt"/>
                        </a:rPr>
                        <a:t>Child’s Response/Interests</a:t>
                      </a:r>
                    </a:p>
                  </a:txBody>
                  <a:tcPr/>
                </a:tc>
                <a:tc>
                  <a:txBody>
                    <a:bodyPr/>
                    <a:lstStyle/>
                    <a:p>
                      <a:r>
                        <a:rPr lang="en-US" sz="1200" b="1" dirty="0">
                          <a:solidFill>
                            <a:srgbClr val="000000"/>
                          </a:solidFill>
                          <a:latin typeface="+mn-lt"/>
                        </a:rPr>
                        <a:t>Child's General day routine (example)</a:t>
                      </a:r>
                    </a:p>
                  </a:txBody>
                  <a:tcPr/>
                </a:tc>
                <a:extLst>
                  <a:ext uri="{0D108BD9-81ED-4DB2-BD59-A6C34878D82A}">
                    <a16:rowId xmlns:a16="http://schemas.microsoft.com/office/drawing/2014/main" val="2668775746"/>
                  </a:ext>
                </a:extLst>
              </a:tr>
              <a:tr h="805885">
                <a:tc>
                  <a:txBody>
                    <a:bodyPr/>
                    <a:lstStyle/>
                    <a:p>
                      <a:r>
                        <a:rPr lang="en-US" sz="1200" b="1" dirty="0">
                          <a:solidFill>
                            <a:srgbClr val="000000"/>
                          </a:solidFill>
                          <a:latin typeface="+mn-lt"/>
                        </a:rPr>
                        <a:t>Notes/details (including details) of previous setting</a:t>
                      </a:r>
                    </a:p>
                  </a:txBody>
                  <a:tcPr/>
                </a:tc>
                <a:tc>
                  <a:txBody>
                    <a:bodyPr/>
                    <a:lstStyle/>
                    <a:p>
                      <a:r>
                        <a:rPr lang="en-US" sz="1200" b="1" dirty="0">
                          <a:solidFill>
                            <a:srgbClr val="000000"/>
                          </a:solidFill>
                          <a:latin typeface="+mn-lt"/>
                        </a:rPr>
                        <a:t>What makes child happy/sad</a:t>
                      </a:r>
                    </a:p>
                  </a:txBody>
                  <a:tcPr/>
                </a:tc>
                <a:extLst>
                  <a:ext uri="{0D108BD9-81ED-4DB2-BD59-A6C34878D82A}">
                    <a16:rowId xmlns:a16="http://schemas.microsoft.com/office/drawing/2014/main" val="186112717"/>
                  </a:ext>
                </a:extLst>
              </a:tr>
            </a:tbl>
          </a:graphicData>
        </a:graphic>
      </p:graphicFrame>
      <p:sp>
        <p:nvSpPr>
          <p:cNvPr id="21" name="TextBox 20">
            <a:extLst>
              <a:ext uri="{FF2B5EF4-FFF2-40B4-BE49-F238E27FC236}">
                <a16:creationId xmlns:a16="http://schemas.microsoft.com/office/drawing/2014/main" id="{2FA07617-BE20-024B-BBE8-3B8E241B1E08}"/>
              </a:ext>
            </a:extLst>
          </p:cNvPr>
          <p:cNvSpPr txBox="1"/>
          <p:nvPr/>
        </p:nvSpPr>
        <p:spPr>
          <a:xfrm>
            <a:off x="234462" y="5539154"/>
            <a:ext cx="1611923" cy="1077218"/>
          </a:xfrm>
          <a:prstGeom prst="rect">
            <a:avLst/>
          </a:prstGeom>
          <a:noFill/>
        </p:spPr>
        <p:txBody>
          <a:bodyPr wrap="square" rtlCol="0">
            <a:spAutoFit/>
          </a:bodyPr>
          <a:lstStyle/>
          <a:p>
            <a:r>
              <a:rPr lang="en-US" sz="1600" b="1" dirty="0">
                <a:solidFill>
                  <a:srgbClr val="FF0000"/>
                </a:solidFill>
              </a:rPr>
              <a:t>Can we contact your previous setting</a:t>
            </a:r>
          </a:p>
          <a:p>
            <a:r>
              <a:rPr lang="en-US" sz="1600" b="1" dirty="0">
                <a:solidFill>
                  <a:srgbClr val="FF0000"/>
                </a:solidFill>
              </a:rPr>
              <a:t>YES/NO</a:t>
            </a:r>
          </a:p>
        </p:txBody>
      </p:sp>
    </p:spTree>
    <p:extLst>
      <p:ext uri="{BB962C8B-B14F-4D97-AF65-F5344CB8AC3E}">
        <p14:creationId xmlns:p14="http://schemas.microsoft.com/office/powerpoint/2010/main" val="3201001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p:txBody>
          <a:bodyPr/>
          <a:lstStyle/>
          <a:p>
            <a:r>
              <a:rPr lang="en-US" dirty="0"/>
              <a:t>Welcome…</a:t>
            </a:r>
          </a:p>
        </p:txBody>
      </p:sp>
      <p:sp>
        <p:nvSpPr>
          <p:cNvPr id="2" name="Text Placeholder 1">
            <a:extLst>
              <a:ext uri="{FF2B5EF4-FFF2-40B4-BE49-F238E27FC236}">
                <a16:creationId xmlns:a16="http://schemas.microsoft.com/office/drawing/2014/main" id="{6587D558-5792-4FF7-9111-65F4C874C61B}"/>
              </a:ext>
            </a:extLst>
          </p:cNvPr>
          <p:cNvSpPr>
            <a:spLocks noGrp="1"/>
          </p:cNvSpPr>
          <p:nvPr>
            <p:ph type="body" idx="1"/>
          </p:nvPr>
        </p:nvSpPr>
        <p:spPr/>
        <p:txBody>
          <a:bodyPr>
            <a:normAutofit fontScale="85000" lnSpcReduction="10000"/>
          </a:bodyPr>
          <a:lstStyle/>
          <a:p>
            <a:r>
              <a:rPr lang="en-GB" b="1" i="0" dirty="0">
                <a:solidFill>
                  <a:srgbClr val="31302C"/>
                </a:solidFill>
                <a:effectLst/>
                <a:latin typeface="roboto-thin"/>
              </a:rPr>
              <a:t>Sunny Days is a place for children to grow, learn and play. Your children deserve nothing but the best.</a:t>
            </a:r>
            <a:endParaRPr lang="en-US" dirty="0"/>
          </a:p>
        </p:txBody>
      </p:sp>
      <p:sp>
        <p:nvSpPr>
          <p:cNvPr id="6" name="Text Placeholder 5">
            <a:extLst>
              <a:ext uri="{FF2B5EF4-FFF2-40B4-BE49-F238E27FC236}">
                <a16:creationId xmlns:a16="http://schemas.microsoft.com/office/drawing/2014/main" id="{FE58025A-9737-434D-AE90-0CC9E7990286}"/>
              </a:ext>
            </a:extLst>
          </p:cNvPr>
          <p:cNvSpPr>
            <a:spLocks noGrp="1"/>
          </p:cNvSpPr>
          <p:nvPr>
            <p:ph type="body" sz="quarter" idx="13"/>
          </p:nvPr>
        </p:nvSpPr>
        <p:spPr>
          <a:xfrm>
            <a:off x="808990" y="3392622"/>
            <a:ext cx="3913188" cy="3033230"/>
          </a:xfrm>
        </p:spPr>
        <p:txBody>
          <a:bodyPr>
            <a:normAutofit fontScale="92500" lnSpcReduction="10000"/>
          </a:bodyPr>
          <a:lstStyle/>
          <a:p>
            <a:pPr marL="0" indent="0" algn="l" fontAlgn="base">
              <a:buNone/>
            </a:pPr>
            <a:r>
              <a:rPr lang="en-GB" b="1" i="0" dirty="0">
                <a:effectLst/>
              </a:rPr>
              <a:t>At Sunny Days we recognise that choosing a pre-school for your child is one of the hardest decisions that you as a parent can make. It is a daunting prospect trusting your child to anyone; especially people you don't know so we are delighted you have chosen us. We are here to work with you and make each day as stress free for you as possible and exciting for your child. We have designed this booklet to help you get to know us a little better and to help you to know what to expect from your first day.</a:t>
            </a:r>
            <a:endParaRPr lang="en-GB" b="0" i="0" dirty="0">
              <a:effectLst/>
            </a:endParaRPr>
          </a:p>
          <a:p>
            <a:pPr marL="0" indent="0" algn="l" fontAlgn="base">
              <a:buNone/>
            </a:pPr>
            <a:r>
              <a:rPr lang="en-GB" b="1" i="0" dirty="0">
                <a:effectLst/>
              </a:rPr>
              <a:t>We also have lots of useful information on our website: sunnydays-preschool.com Full policies can also be found here</a:t>
            </a:r>
          </a:p>
          <a:p>
            <a:pPr marL="0" indent="0" algn="l" fontAlgn="base">
              <a:buNone/>
            </a:pPr>
            <a:endParaRPr lang="en-GB" b="1" dirty="0"/>
          </a:p>
          <a:p>
            <a:pPr marL="0" indent="0" algn="l" fontAlgn="base">
              <a:buNone/>
            </a:pPr>
            <a:endParaRPr lang="en-GB" b="0" i="0" dirty="0">
              <a:effectLst/>
            </a:endParaRPr>
          </a:p>
          <a:p>
            <a:pPr marL="0" indent="0">
              <a:buNone/>
            </a:pPr>
            <a:endParaRPr lang="en-US" dirty="0"/>
          </a:p>
        </p:txBody>
      </p:sp>
      <p:pic>
        <p:nvPicPr>
          <p:cNvPr id="17" name="Picture Placeholder 16" descr="Boy Reading Book">
            <a:extLst>
              <a:ext uri="{FF2B5EF4-FFF2-40B4-BE49-F238E27FC236}">
                <a16:creationId xmlns:a16="http://schemas.microsoft.com/office/drawing/2014/main" id="{C8B885F2-2AC2-46A9-9D9B-71123D1A1F6B}"/>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a:stretch/>
        </p:blipFill>
        <p:spPr>
          <a:xfrm rot="720000">
            <a:off x="6384187" y="209524"/>
            <a:ext cx="4647699" cy="5472101"/>
          </a:xfrm>
        </p:spPr>
      </p:pic>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en-US" smtClean="0"/>
              <a:pPr/>
              <a:t>2</a:t>
            </a:fld>
            <a:endParaRPr lang="en-US" dirty="0"/>
          </a:p>
        </p:txBody>
      </p:sp>
    </p:spTree>
    <p:extLst>
      <p:ext uri="{BB962C8B-B14F-4D97-AF65-F5344CB8AC3E}">
        <p14:creationId xmlns:p14="http://schemas.microsoft.com/office/powerpoint/2010/main" val="3671418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EF21BFF-352D-4576-B8B9-D44ADEFE7AAA}"/>
              </a:ext>
            </a:extLst>
          </p:cNvPr>
          <p:cNvSpPr>
            <a:spLocks noGrp="1"/>
          </p:cNvSpPr>
          <p:nvPr>
            <p:ph type="sldNum" sz="quarter" idx="12"/>
          </p:nvPr>
        </p:nvSpPr>
        <p:spPr/>
        <p:txBody>
          <a:bodyPr/>
          <a:lstStyle/>
          <a:p>
            <a:fld id="{98C0CDE5-970C-4CC4-BF43-0DA127E73E82}" type="slidenum">
              <a:rPr lang="en-US" noProof="0" smtClean="0"/>
              <a:t>3</a:t>
            </a:fld>
            <a:endParaRPr lang="en-US" noProof="0" dirty="0"/>
          </a:p>
        </p:txBody>
      </p:sp>
      <p:sp>
        <p:nvSpPr>
          <p:cNvPr id="7" name="Title 6">
            <a:extLst>
              <a:ext uri="{FF2B5EF4-FFF2-40B4-BE49-F238E27FC236}">
                <a16:creationId xmlns:a16="http://schemas.microsoft.com/office/drawing/2014/main" id="{A55CFCE1-88E9-4B9F-BB12-D7F5A9B683B4}"/>
              </a:ext>
            </a:extLst>
          </p:cNvPr>
          <p:cNvSpPr>
            <a:spLocks noGrp="1"/>
          </p:cNvSpPr>
          <p:nvPr>
            <p:ph type="title"/>
          </p:nvPr>
        </p:nvSpPr>
        <p:spPr/>
        <p:txBody>
          <a:bodyPr/>
          <a:lstStyle/>
          <a:p>
            <a:r>
              <a:rPr lang="en-GB" dirty="0"/>
              <a:t>Preparation</a:t>
            </a:r>
          </a:p>
        </p:txBody>
      </p:sp>
      <p:sp>
        <p:nvSpPr>
          <p:cNvPr id="8" name="TextBox 7">
            <a:extLst>
              <a:ext uri="{FF2B5EF4-FFF2-40B4-BE49-F238E27FC236}">
                <a16:creationId xmlns:a16="http://schemas.microsoft.com/office/drawing/2014/main" id="{158DD061-BD6B-4A83-B26C-B7FED2D42B5E}"/>
              </a:ext>
            </a:extLst>
          </p:cNvPr>
          <p:cNvSpPr txBox="1"/>
          <p:nvPr/>
        </p:nvSpPr>
        <p:spPr>
          <a:xfrm>
            <a:off x="2484058" y="2065735"/>
            <a:ext cx="8768219" cy="4308872"/>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srgbClr val="000000"/>
                </a:solidFill>
                <a:cs typeface="Al Tarikh" pitchFamily="2" charset="-78"/>
              </a:rPr>
              <a:t>Please ensure your settling in sheet is completed and returned on your child’s first session. </a:t>
            </a:r>
            <a:r>
              <a:rPr lang="en-GB" sz="1600" b="1" dirty="0">
                <a:solidFill>
                  <a:srgbClr val="FF0000"/>
                </a:solidFill>
                <a:cs typeface="Al Tarikh" pitchFamily="2" charset="-78"/>
              </a:rPr>
              <a:t>This can be found on PAGE 10. </a:t>
            </a:r>
            <a:r>
              <a:rPr lang="en-GB" sz="1600" dirty="0">
                <a:solidFill>
                  <a:srgbClr val="000000"/>
                </a:solidFill>
                <a:cs typeface="Al Tarikh" pitchFamily="2" charset="-78"/>
              </a:rPr>
              <a:t>If there are any external professionals involved in the care of your child or if you have any concerns then please ensure these are noted on the settling in sheet.</a:t>
            </a:r>
          </a:p>
          <a:p>
            <a:pPr marL="285750" indent="-285750">
              <a:buFont typeface="Arial" panose="020B0604020202020204" pitchFamily="34" charset="0"/>
              <a:buChar char="•"/>
            </a:pPr>
            <a:r>
              <a:rPr lang="en-GB" sz="1600" dirty="0">
                <a:solidFill>
                  <a:srgbClr val="000000"/>
                </a:solidFill>
                <a:cs typeface="Al Tarikh" pitchFamily="2" charset="-78"/>
              </a:rPr>
              <a:t>Please also provide 1 passport sized photograph of your child.</a:t>
            </a:r>
          </a:p>
          <a:p>
            <a:pPr marL="285750" indent="-285750">
              <a:buFont typeface="Arial" panose="020B0604020202020204" pitchFamily="34" charset="0"/>
              <a:buChar char="•"/>
            </a:pPr>
            <a:endParaRPr lang="en-GB" sz="1600" dirty="0">
              <a:solidFill>
                <a:srgbClr val="000000"/>
              </a:solidFill>
              <a:cs typeface="Al Tarikh" pitchFamily="2" charset="-78"/>
            </a:endParaRPr>
          </a:p>
          <a:p>
            <a:pPr marL="285750" indent="-285750">
              <a:buFont typeface="Arial" panose="020B0604020202020204" pitchFamily="34" charset="0"/>
              <a:buChar char="•"/>
            </a:pPr>
            <a:r>
              <a:rPr lang="en-GB" sz="1600" dirty="0">
                <a:solidFill>
                  <a:srgbClr val="000000"/>
                </a:solidFill>
                <a:cs typeface="Al Tarikh" pitchFamily="2" charset="-78"/>
              </a:rPr>
              <a:t>If your child has had a 2 year progress check at another setting please provide a copy of this.</a:t>
            </a:r>
          </a:p>
          <a:p>
            <a:endParaRPr lang="en-GB" sz="1600" dirty="0">
              <a:solidFill>
                <a:srgbClr val="000000"/>
              </a:solidFill>
              <a:cs typeface="Al Tarikh" pitchFamily="2" charset="-78"/>
            </a:endParaRPr>
          </a:p>
          <a:p>
            <a:pPr marL="285750" indent="-285750">
              <a:buFont typeface="Arial" panose="020B0604020202020204" pitchFamily="34" charset="0"/>
              <a:buChar char="•"/>
            </a:pPr>
            <a:r>
              <a:rPr lang="en-GB" sz="1600" dirty="0">
                <a:solidFill>
                  <a:srgbClr val="000000"/>
                </a:solidFill>
                <a:cs typeface="Al Tarikh" pitchFamily="2" charset="-78"/>
              </a:rPr>
              <a:t>Activate your </a:t>
            </a:r>
            <a:r>
              <a:rPr lang="en-GB" sz="1600" dirty="0" err="1">
                <a:solidFill>
                  <a:srgbClr val="000000"/>
                </a:solidFill>
                <a:cs typeface="Al Tarikh" pitchFamily="2" charset="-78"/>
              </a:rPr>
              <a:t>eylog</a:t>
            </a:r>
            <a:r>
              <a:rPr lang="en-GB" sz="1600" dirty="0">
                <a:solidFill>
                  <a:srgbClr val="000000"/>
                </a:solidFill>
                <a:cs typeface="Al Tarikh" pitchFamily="2" charset="-78"/>
              </a:rPr>
              <a:t> account and ensure you have downloaded your app</a:t>
            </a:r>
          </a:p>
          <a:p>
            <a:pPr marL="285750" indent="-285750">
              <a:buFont typeface="Arial" panose="020B0604020202020204" pitchFamily="34" charset="0"/>
              <a:buChar char="•"/>
            </a:pPr>
            <a:endParaRPr lang="en-GB" sz="1600" dirty="0">
              <a:solidFill>
                <a:srgbClr val="000000"/>
              </a:solidFill>
              <a:cs typeface="Al Tarikh" pitchFamily="2" charset="-78"/>
            </a:endParaRPr>
          </a:p>
          <a:p>
            <a:pPr marL="285750" indent="-285750">
              <a:buFont typeface="Arial" panose="020B0604020202020204" pitchFamily="34" charset="0"/>
              <a:buChar char="•"/>
            </a:pPr>
            <a:r>
              <a:rPr lang="en-GB" sz="1600" dirty="0">
                <a:solidFill>
                  <a:srgbClr val="000000"/>
                </a:solidFill>
                <a:cs typeface="Al Tarikh" pitchFamily="2" charset="-78"/>
              </a:rPr>
              <a:t>Prepare your child’s pre school bag which should include spare clothes and will be kept on your child’s peg. If your child needs a change of clothes we will send the clothes home in the bag ready to come back to pre school again</a:t>
            </a:r>
          </a:p>
          <a:p>
            <a:pPr marL="285750" indent="-285750">
              <a:buFont typeface="Arial" panose="020B0604020202020204" pitchFamily="34" charset="0"/>
              <a:buChar char="•"/>
            </a:pPr>
            <a:endParaRPr lang="en-GB" sz="1600" dirty="0">
              <a:solidFill>
                <a:srgbClr val="000000"/>
              </a:solidFill>
              <a:cs typeface="Al Tarikh" pitchFamily="2" charset="-78"/>
            </a:endParaRPr>
          </a:p>
          <a:p>
            <a:pPr marL="285750" indent="-285750">
              <a:buFont typeface="Arial" panose="020B0604020202020204" pitchFamily="34" charset="0"/>
              <a:buChar char="•"/>
            </a:pPr>
            <a:r>
              <a:rPr lang="en-GB" sz="1600" dirty="0">
                <a:solidFill>
                  <a:srgbClr val="000000"/>
                </a:solidFill>
                <a:cs typeface="Al Tarikh" pitchFamily="2" charset="-78"/>
              </a:rPr>
              <a:t>Ensure that you have given all health, diet and allergy information to the pre school</a:t>
            </a:r>
          </a:p>
          <a:p>
            <a:pPr marL="285750" indent="-285750">
              <a:buFont typeface="Arial" panose="020B0604020202020204" pitchFamily="34" charset="0"/>
              <a:buChar char="•"/>
            </a:pPr>
            <a:endParaRPr lang="en-GB" sz="1600" dirty="0">
              <a:solidFill>
                <a:srgbClr val="000000"/>
              </a:solidFill>
              <a:cs typeface="Al Tarikh" pitchFamily="2" charset="-78"/>
            </a:endParaRPr>
          </a:p>
          <a:p>
            <a:pPr marL="285750" indent="-285750">
              <a:buFont typeface="Arial" panose="020B0604020202020204" pitchFamily="34" charset="0"/>
              <a:buChar char="•"/>
            </a:pPr>
            <a:endParaRPr lang="en-GB" sz="1600" dirty="0">
              <a:solidFill>
                <a:srgbClr val="000000"/>
              </a:solidFill>
              <a:cs typeface="Al Tarikh" pitchFamily="2" charset="-78"/>
            </a:endParaRP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503540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1D0B201-C623-1D4F-B03A-0420433F8FFF}"/>
              </a:ext>
            </a:extLst>
          </p:cNvPr>
          <p:cNvSpPr>
            <a:spLocks noGrp="1"/>
          </p:cNvSpPr>
          <p:nvPr>
            <p:ph type="ftr" sz="quarter" idx="11"/>
          </p:nvPr>
        </p:nvSpPr>
        <p:spPr>
          <a:xfrm>
            <a:off x="911225" y="5416062"/>
            <a:ext cx="9709883" cy="1143000"/>
          </a:xfrm>
        </p:spPr>
        <p:txBody>
          <a:bodyPr/>
          <a:lstStyle/>
          <a:p>
            <a:r>
              <a:rPr lang="en-US" sz="1400" noProof="0" dirty="0">
                <a:solidFill>
                  <a:srgbClr val="000000"/>
                </a:solidFill>
              </a:rPr>
              <a:t>Please note parents do not attend settling in periods and settling periods may be subject to change if a child needs a little longer to settle. Your key person will discuss this with you if any changes need to be made. Children will only require a packed lunch if they are attending a session scheduled between 11.45am and 12.45pm. Sessions will be increased gradually throughout the 4 week period. All settling in sessions are charged at the full rate to ensure we can keep your ongoing costs low.</a:t>
            </a:r>
          </a:p>
        </p:txBody>
      </p:sp>
      <p:sp>
        <p:nvSpPr>
          <p:cNvPr id="3" name="Slide Number Placeholder 2">
            <a:extLst>
              <a:ext uri="{FF2B5EF4-FFF2-40B4-BE49-F238E27FC236}">
                <a16:creationId xmlns:a16="http://schemas.microsoft.com/office/drawing/2014/main" id="{17A0DEFA-12E1-864C-8562-B1BF2E571A23}"/>
              </a:ext>
            </a:extLst>
          </p:cNvPr>
          <p:cNvSpPr>
            <a:spLocks noGrp="1"/>
          </p:cNvSpPr>
          <p:nvPr>
            <p:ph type="sldNum" sz="quarter" idx="12"/>
          </p:nvPr>
        </p:nvSpPr>
        <p:spPr/>
        <p:txBody>
          <a:bodyPr/>
          <a:lstStyle/>
          <a:p>
            <a:fld id="{98C0CDE5-970C-4CC4-BF43-0DA127E73E82}" type="slidenum">
              <a:rPr lang="en-US" noProof="0" smtClean="0"/>
              <a:t>4</a:t>
            </a:fld>
            <a:endParaRPr lang="en-US" noProof="0" dirty="0"/>
          </a:p>
        </p:txBody>
      </p:sp>
      <p:sp>
        <p:nvSpPr>
          <p:cNvPr id="4" name="Title 3">
            <a:extLst>
              <a:ext uri="{FF2B5EF4-FFF2-40B4-BE49-F238E27FC236}">
                <a16:creationId xmlns:a16="http://schemas.microsoft.com/office/drawing/2014/main" id="{2E6860E3-9DDF-F04F-ADE6-2B5B666DD8CE}"/>
              </a:ext>
            </a:extLst>
          </p:cNvPr>
          <p:cNvSpPr>
            <a:spLocks noGrp="1"/>
          </p:cNvSpPr>
          <p:nvPr>
            <p:ph type="title"/>
          </p:nvPr>
        </p:nvSpPr>
        <p:spPr/>
        <p:txBody>
          <a:bodyPr/>
          <a:lstStyle/>
          <a:p>
            <a:r>
              <a:rPr lang="en-US" dirty="0"/>
              <a:t>Your settling in schedule</a:t>
            </a:r>
          </a:p>
        </p:txBody>
      </p:sp>
      <p:sp>
        <p:nvSpPr>
          <p:cNvPr id="5" name="Rectangle 4">
            <a:extLst>
              <a:ext uri="{FF2B5EF4-FFF2-40B4-BE49-F238E27FC236}">
                <a16:creationId xmlns:a16="http://schemas.microsoft.com/office/drawing/2014/main" id="{00A24C68-56E6-5840-B2DD-8CB3AE1F3019}"/>
              </a:ext>
            </a:extLst>
          </p:cNvPr>
          <p:cNvSpPr/>
          <p:nvPr/>
        </p:nvSpPr>
        <p:spPr>
          <a:xfrm>
            <a:off x="694395" y="1942690"/>
            <a:ext cx="2782291" cy="2506217"/>
          </a:xfrm>
          <a:custGeom>
            <a:avLst/>
            <a:gdLst>
              <a:gd name="connsiteX0" fmla="*/ 0 w 2782291"/>
              <a:gd name="connsiteY0" fmla="*/ 0 h 2506217"/>
              <a:gd name="connsiteX1" fmla="*/ 528635 w 2782291"/>
              <a:gd name="connsiteY1" fmla="*/ 0 h 2506217"/>
              <a:gd name="connsiteX2" fmla="*/ 1001625 w 2782291"/>
              <a:gd name="connsiteY2" fmla="*/ 0 h 2506217"/>
              <a:gd name="connsiteX3" fmla="*/ 1613729 w 2782291"/>
              <a:gd name="connsiteY3" fmla="*/ 0 h 2506217"/>
              <a:gd name="connsiteX4" fmla="*/ 2142364 w 2782291"/>
              <a:gd name="connsiteY4" fmla="*/ 0 h 2506217"/>
              <a:gd name="connsiteX5" fmla="*/ 2782291 w 2782291"/>
              <a:gd name="connsiteY5" fmla="*/ 0 h 2506217"/>
              <a:gd name="connsiteX6" fmla="*/ 2782291 w 2782291"/>
              <a:gd name="connsiteY6" fmla="*/ 551368 h 2506217"/>
              <a:gd name="connsiteX7" fmla="*/ 2782291 w 2782291"/>
              <a:gd name="connsiteY7" fmla="*/ 1052611 h 2506217"/>
              <a:gd name="connsiteX8" fmla="*/ 2782291 w 2782291"/>
              <a:gd name="connsiteY8" fmla="*/ 1553855 h 2506217"/>
              <a:gd name="connsiteX9" fmla="*/ 2782291 w 2782291"/>
              <a:gd name="connsiteY9" fmla="*/ 2004974 h 2506217"/>
              <a:gd name="connsiteX10" fmla="*/ 2782291 w 2782291"/>
              <a:gd name="connsiteY10" fmla="*/ 2506217 h 2506217"/>
              <a:gd name="connsiteX11" fmla="*/ 2225833 w 2782291"/>
              <a:gd name="connsiteY11" fmla="*/ 2506217 h 2506217"/>
              <a:gd name="connsiteX12" fmla="*/ 1697198 w 2782291"/>
              <a:gd name="connsiteY12" fmla="*/ 2506217 h 2506217"/>
              <a:gd name="connsiteX13" fmla="*/ 1085093 w 2782291"/>
              <a:gd name="connsiteY13" fmla="*/ 2506217 h 2506217"/>
              <a:gd name="connsiteX14" fmla="*/ 472989 w 2782291"/>
              <a:gd name="connsiteY14" fmla="*/ 2506217 h 2506217"/>
              <a:gd name="connsiteX15" fmla="*/ 0 w 2782291"/>
              <a:gd name="connsiteY15" fmla="*/ 2506217 h 2506217"/>
              <a:gd name="connsiteX16" fmla="*/ 0 w 2782291"/>
              <a:gd name="connsiteY16" fmla="*/ 2004974 h 2506217"/>
              <a:gd name="connsiteX17" fmla="*/ 0 w 2782291"/>
              <a:gd name="connsiteY17" fmla="*/ 1528792 h 2506217"/>
              <a:gd name="connsiteX18" fmla="*/ 0 w 2782291"/>
              <a:gd name="connsiteY18" fmla="*/ 1102735 h 2506217"/>
              <a:gd name="connsiteX19" fmla="*/ 0 w 2782291"/>
              <a:gd name="connsiteY19" fmla="*/ 651616 h 2506217"/>
              <a:gd name="connsiteX20" fmla="*/ 0 w 2782291"/>
              <a:gd name="connsiteY20" fmla="*/ 0 h 250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82291" h="2506217" extrusionOk="0">
                <a:moveTo>
                  <a:pt x="0" y="0"/>
                </a:moveTo>
                <a:cubicBezTo>
                  <a:pt x="215042" y="-18944"/>
                  <a:pt x="342664" y="15659"/>
                  <a:pt x="528635" y="0"/>
                </a:cubicBezTo>
                <a:cubicBezTo>
                  <a:pt x="714607" y="-15659"/>
                  <a:pt x="835487" y="14489"/>
                  <a:pt x="1001625" y="0"/>
                </a:cubicBezTo>
                <a:cubicBezTo>
                  <a:pt x="1167763" y="-14489"/>
                  <a:pt x="1448690" y="60248"/>
                  <a:pt x="1613729" y="0"/>
                </a:cubicBezTo>
                <a:cubicBezTo>
                  <a:pt x="1778768" y="-60248"/>
                  <a:pt x="1990790" y="32531"/>
                  <a:pt x="2142364" y="0"/>
                </a:cubicBezTo>
                <a:cubicBezTo>
                  <a:pt x="2293939" y="-32531"/>
                  <a:pt x="2511036" y="74509"/>
                  <a:pt x="2782291" y="0"/>
                </a:cubicBezTo>
                <a:cubicBezTo>
                  <a:pt x="2792688" y="241191"/>
                  <a:pt x="2736889" y="286401"/>
                  <a:pt x="2782291" y="551368"/>
                </a:cubicBezTo>
                <a:cubicBezTo>
                  <a:pt x="2827693" y="816335"/>
                  <a:pt x="2755440" y="830151"/>
                  <a:pt x="2782291" y="1052611"/>
                </a:cubicBezTo>
                <a:cubicBezTo>
                  <a:pt x="2809142" y="1275071"/>
                  <a:pt x="2761649" y="1317859"/>
                  <a:pt x="2782291" y="1553855"/>
                </a:cubicBezTo>
                <a:cubicBezTo>
                  <a:pt x="2802933" y="1789851"/>
                  <a:pt x="2747692" y="1907217"/>
                  <a:pt x="2782291" y="2004974"/>
                </a:cubicBezTo>
                <a:cubicBezTo>
                  <a:pt x="2816890" y="2102731"/>
                  <a:pt x="2723471" y="2380483"/>
                  <a:pt x="2782291" y="2506217"/>
                </a:cubicBezTo>
                <a:cubicBezTo>
                  <a:pt x="2536301" y="2566981"/>
                  <a:pt x="2407146" y="2496439"/>
                  <a:pt x="2225833" y="2506217"/>
                </a:cubicBezTo>
                <a:cubicBezTo>
                  <a:pt x="2044520" y="2515995"/>
                  <a:pt x="1844656" y="2462873"/>
                  <a:pt x="1697198" y="2506217"/>
                </a:cubicBezTo>
                <a:cubicBezTo>
                  <a:pt x="1549741" y="2549561"/>
                  <a:pt x="1252943" y="2490182"/>
                  <a:pt x="1085093" y="2506217"/>
                </a:cubicBezTo>
                <a:cubicBezTo>
                  <a:pt x="917243" y="2522252"/>
                  <a:pt x="604892" y="2482521"/>
                  <a:pt x="472989" y="2506217"/>
                </a:cubicBezTo>
                <a:cubicBezTo>
                  <a:pt x="341086" y="2529913"/>
                  <a:pt x="163641" y="2490788"/>
                  <a:pt x="0" y="2506217"/>
                </a:cubicBezTo>
                <a:cubicBezTo>
                  <a:pt x="-24351" y="2317957"/>
                  <a:pt x="46427" y="2106459"/>
                  <a:pt x="0" y="2004974"/>
                </a:cubicBezTo>
                <a:cubicBezTo>
                  <a:pt x="-46427" y="1903489"/>
                  <a:pt x="53663" y="1735255"/>
                  <a:pt x="0" y="1528792"/>
                </a:cubicBezTo>
                <a:cubicBezTo>
                  <a:pt x="-53663" y="1322329"/>
                  <a:pt x="34148" y="1252272"/>
                  <a:pt x="0" y="1102735"/>
                </a:cubicBezTo>
                <a:cubicBezTo>
                  <a:pt x="-34148" y="953198"/>
                  <a:pt x="23242" y="805133"/>
                  <a:pt x="0" y="651616"/>
                </a:cubicBezTo>
                <a:cubicBezTo>
                  <a:pt x="-23242" y="498099"/>
                  <a:pt x="4195" y="254781"/>
                  <a:pt x="0" y="0"/>
                </a:cubicBezTo>
                <a:close/>
              </a:path>
            </a:pathLst>
          </a:custGeom>
          <a:noFill/>
          <a:ln w="47625">
            <a:solidFill>
              <a:schemeClr val="accent1">
                <a:alpha val="84000"/>
              </a:schemeClr>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29DC9F7-7FC0-8544-8960-B3FDF21DE69F}"/>
              </a:ext>
            </a:extLst>
          </p:cNvPr>
          <p:cNvSpPr/>
          <p:nvPr/>
        </p:nvSpPr>
        <p:spPr>
          <a:xfrm>
            <a:off x="3602428" y="1942689"/>
            <a:ext cx="2666092" cy="2506217"/>
          </a:xfrm>
          <a:custGeom>
            <a:avLst/>
            <a:gdLst>
              <a:gd name="connsiteX0" fmla="*/ 0 w 2666092"/>
              <a:gd name="connsiteY0" fmla="*/ 0 h 2506217"/>
              <a:gd name="connsiteX1" fmla="*/ 506557 w 2666092"/>
              <a:gd name="connsiteY1" fmla="*/ 0 h 2506217"/>
              <a:gd name="connsiteX2" fmla="*/ 959793 w 2666092"/>
              <a:gd name="connsiteY2" fmla="*/ 0 h 2506217"/>
              <a:gd name="connsiteX3" fmla="*/ 1546333 w 2666092"/>
              <a:gd name="connsiteY3" fmla="*/ 0 h 2506217"/>
              <a:gd name="connsiteX4" fmla="*/ 2052891 w 2666092"/>
              <a:gd name="connsiteY4" fmla="*/ 0 h 2506217"/>
              <a:gd name="connsiteX5" fmla="*/ 2666092 w 2666092"/>
              <a:gd name="connsiteY5" fmla="*/ 0 h 2506217"/>
              <a:gd name="connsiteX6" fmla="*/ 2666092 w 2666092"/>
              <a:gd name="connsiteY6" fmla="*/ 551368 h 2506217"/>
              <a:gd name="connsiteX7" fmla="*/ 2666092 w 2666092"/>
              <a:gd name="connsiteY7" fmla="*/ 1052611 h 2506217"/>
              <a:gd name="connsiteX8" fmla="*/ 2666092 w 2666092"/>
              <a:gd name="connsiteY8" fmla="*/ 1553855 h 2506217"/>
              <a:gd name="connsiteX9" fmla="*/ 2666092 w 2666092"/>
              <a:gd name="connsiteY9" fmla="*/ 2004974 h 2506217"/>
              <a:gd name="connsiteX10" fmla="*/ 2666092 w 2666092"/>
              <a:gd name="connsiteY10" fmla="*/ 2506217 h 2506217"/>
              <a:gd name="connsiteX11" fmla="*/ 2132874 w 2666092"/>
              <a:gd name="connsiteY11" fmla="*/ 2506217 h 2506217"/>
              <a:gd name="connsiteX12" fmla="*/ 1626316 w 2666092"/>
              <a:gd name="connsiteY12" fmla="*/ 2506217 h 2506217"/>
              <a:gd name="connsiteX13" fmla="*/ 1039776 w 2666092"/>
              <a:gd name="connsiteY13" fmla="*/ 2506217 h 2506217"/>
              <a:gd name="connsiteX14" fmla="*/ 453236 w 2666092"/>
              <a:gd name="connsiteY14" fmla="*/ 2506217 h 2506217"/>
              <a:gd name="connsiteX15" fmla="*/ 0 w 2666092"/>
              <a:gd name="connsiteY15" fmla="*/ 2506217 h 2506217"/>
              <a:gd name="connsiteX16" fmla="*/ 0 w 2666092"/>
              <a:gd name="connsiteY16" fmla="*/ 2004974 h 2506217"/>
              <a:gd name="connsiteX17" fmla="*/ 0 w 2666092"/>
              <a:gd name="connsiteY17" fmla="*/ 1528792 h 2506217"/>
              <a:gd name="connsiteX18" fmla="*/ 0 w 2666092"/>
              <a:gd name="connsiteY18" fmla="*/ 1102735 h 2506217"/>
              <a:gd name="connsiteX19" fmla="*/ 0 w 2666092"/>
              <a:gd name="connsiteY19" fmla="*/ 651616 h 2506217"/>
              <a:gd name="connsiteX20" fmla="*/ 0 w 2666092"/>
              <a:gd name="connsiteY20" fmla="*/ 0 h 250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6092" h="2506217" extrusionOk="0">
                <a:moveTo>
                  <a:pt x="0" y="0"/>
                </a:moveTo>
                <a:cubicBezTo>
                  <a:pt x="191855" y="-13843"/>
                  <a:pt x="290994" y="33263"/>
                  <a:pt x="506557" y="0"/>
                </a:cubicBezTo>
                <a:cubicBezTo>
                  <a:pt x="722120" y="-33263"/>
                  <a:pt x="820546" y="42723"/>
                  <a:pt x="959793" y="0"/>
                </a:cubicBezTo>
                <a:cubicBezTo>
                  <a:pt x="1099040" y="-42723"/>
                  <a:pt x="1266326" y="19978"/>
                  <a:pt x="1546333" y="0"/>
                </a:cubicBezTo>
                <a:cubicBezTo>
                  <a:pt x="1826340" y="-19978"/>
                  <a:pt x="1837138" y="52095"/>
                  <a:pt x="2052891" y="0"/>
                </a:cubicBezTo>
                <a:cubicBezTo>
                  <a:pt x="2268644" y="-52095"/>
                  <a:pt x="2383874" y="11327"/>
                  <a:pt x="2666092" y="0"/>
                </a:cubicBezTo>
                <a:cubicBezTo>
                  <a:pt x="2676489" y="241191"/>
                  <a:pt x="2620690" y="286401"/>
                  <a:pt x="2666092" y="551368"/>
                </a:cubicBezTo>
                <a:cubicBezTo>
                  <a:pt x="2711494" y="816335"/>
                  <a:pt x="2639241" y="830151"/>
                  <a:pt x="2666092" y="1052611"/>
                </a:cubicBezTo>
                <a:cubicBezTo>
                  <a:pt x="2692943" y="1275071"/>
                  <a:pt x="2645450" y="1317859"/>
                  <a:pt x="2666092" y="1553855"/>
                </a:cubicBezTo>
                <a:cubicBezTo>
                  <a:pt x="2686734" y="1789851"/>
                  <a:pt x="2631493" y="1907217"/>
                  <a:pt x="2666092" y="2004974"/>
                </a:cubicBezTo>
                <a:cubicBezTo>
                  <a:pt x="2700691" y="2102731"/>
                  <a:pt x="2607272" y="2380483"/>
                  <a:pt x="2666092" y="2506217"/>
                </a:cubicBezTo>
                <a:cubicBezTo>
                  <a:pt x="2500078" y="2529153"/>
                  <a:pt x="2280156" y="2448735"/>
                  <a:pt x="2132874" y="2506217"/>
                </a:cubicBezTo>
                <a:cubicBezTo>
                  <a:pt x="1985592" y="2563699"/>
                  <a:pt x="1761741" y="2484159"/>
                  <a:pt x="1626316" y="2506217"/>
                </a:cubicBezTo>
                <a:cubicBezTo>
                  <a:pt x="1490891" y="2528275"/>
                  <a:pt x="1307633" y="2489726"/>
                  <a:pt x="1039776" y="2506217"/>
                </a:cubicBezTo>
                <a:cubicBezTo>
                  <a:pt x="771919" y="2522708"/>
                  <a:pt x="717324" y="2481694"/>
                  <a:pt x="453236" y="2506217"/>
                </a:cubicBezTo>
                <a:cubicBezTo>
                  <a:pt x="189148" y="2530740"/>
                  <a:pt x="171269" y="2491186"/>
                  <a:pt x="0" y="2506217"/>
                </a:cubicBezTo>
                <a:cubicBezTo>
                  <a:pt x="-24351" y="2317957"/>
                  <a:pt x="46427" y="2106459"/>
                  <a:pt x="0" y="2004974"/>
                </a:cubicBezTo>
                <a:cubicBezTo>
                  <a:pt x="-46427" y="1903489"/>
                  <a:pt x="53663" y="1735255"/>
                  <a:pt x="0" y="1528792"/>
                </a:cubicBezTo>
                <a:cubicBezTo>
                  <a:pt x="-53663" y="1322329"/>
                  <a:pt x="34148" y="1252272"/>
                  <a:pt x="0" y="1102735"/>
                </a:cubicBezTo>
                <a:cubicBezTo>
                  <a:pt x="-34148" y="953198"/>
                  <a:pt x="23242" y="805133"/>
                  <a:pt x="0" y="651616"/>
                </a:cubicBezTo>
                <a:cubicBezTo>
                  <a:pt x="-23242" y="498099"/>
                  <a:pt x="4195" y="254781"/>
                  <a:pt x="0" y="0"/>
                </a:cubicBezTo>
                <a:close/>
              </a:path>
            </a:pathLst>
          </a:custGeom>
          <a:noFill/>
          <a:ln w="47625">
            <a:solidFill>
              <a:schemeClr val="accent1">
                <a:alpha val="84000"/>
              </a:schemeClr>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5D1ADF5-6F55-3D44-B0FA-57A8FACF7CFC}"/>
              </a:ext>
            </a:extLst>
          </p:cNvPr>
          <p:cNvSpPr/>
          <p:nvPr/>
        </p:nvSpPr>
        <p:spPr>
          <a:xfrm>
            <a:off x="9196802" y="1942690"/>
            <a:ext cx="2771144" cy="2506217"/>
          </a:xfrm>
          <a:custGeom>
            <a:avLst/>
            <a:gdLst>
              <a:gd name="connsiteX0" fmla="*/ 0 w 2771144"/>
              <a:gd name="connsiteY0" fmla="*/ 0 h 2506217"/>
              <a:gd name="connsiteX1" fmla="*/ 526517 w 2771144"/>
              <a:gd name="connsiteY1" fmla="*/ 0 h 2506217"/>
              <a:gd name="connsiteX2" fmla="*/ 997612 w 2771144"/>
              <a:gd name="connsiteY2" fmla="*/ 0 h 2506217"/>
              <a:gd name="connsiteX3" fmla="*/ 1607264 w 2771144"/>
              <a:gd name="connsiteY3" fmla="*/ 0 h 2506217"/>
              <a:gd name="connsiteX4" fmla="*/ 2133781 w 2771144"/>
              <a:gd name="connsiteY4" fmla="*/ 0 h 2506217"/>
              <a:gd name="connsiteX5" fmla="*/ 2771144 w 2771144"/>
              <a:gd name="connsiteY5" fmla="*/ 0 h 2506217"/>
              <a:gd name="connsiteX6" fmla="*/ 2771144 w 2771144"/>
              <a:gd name="connsiteY6" fmla="*/ 551368 h 2506217"/>
              <a:gd name="connsiteX7" fmla="*/ 2771144 w 2771144"/>
              <a:gd name="connsiteY7" fmla="*/ 1052611 h 2506217"/>
              <a:gd name="connsiteX8" fmla="*/ 2771144 w 2771144"/>
              <a:gd name="connsiteY8" fmla="*/ 1553855 h 2506217"/>
              <a:gd name="connsiteX9" fmla="*/ 2771144 w 2771144"/>
              <a:gd name="connsiteY9" fmla="*/ 2004974 h 2506217"/>
              <a:gd name="connsiteX10" fmla="*/ 2771144 w 2771144"/>
              <a:gd name="connsiteY10" fmla="*/ 2506217 h 2506217"/>
              <a:gd name="connsiteX11" fmla="*/ 2216915 w 2771144"/>
              <a:gd name="connsiteY11" fmla="*/ 2506217 h 2506217"/>
              <a:gd name="connsiteX12" fmla="*/ 1690398 w 2771144"/>
              <a:gd name="connsiteY12" fmla="*/ 2506217 h 2506217"/>
              <a:gd name="connsiteX13" fmla="*/ 1080746 w 2771144"/>
              <a:gd name="connsiteY13" fmla="*/ 2506217 h 2506217"/>
              <a:gd name="connsiteX14" fmla="*/ 471094 w 2771144"/>
              <a:gd name="connsiteY14" fmla="*/ 2506217 h 2506217"/>
              <a:gd name="connsiteX15" fmla="*/ 0 w 2771144"/>
              <a:gd name="connsiteY15" fmla="*/ 2506217 h 2506217"/>
              <a:gd name="connsiteX16" fmla="*/ 0 w 2771144"/>
              <a:gd name="connsiteY16" fmla="*/ 2004974 h 2506217"/>
              <a:gd name="connsiteX17" fmla="*/ 0 w 2771144"/>
              <a:gd name="connsiteY17" fmla="*/ 1528792 h 2506217"/>
              <a:gd name="connsiteX18" fmla="*/ 0 w 2771144"/>
              <a:gd name="connsiteY18" fmla="*/ 1102735 h 2506217"/>
              <a:gd name="connsiteX19" fmla="*/ 0 w 2771144"/>
              <a:gd name="connsiteY19" fmla="*/ 651616 h 2506217"/>
              <a:gd name="connsiteX20" fmla="*/ 0 w 2771144"/>
              <a:gd name="connsiteY20" fmla="*/ 0 h 250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71144" h="2506217" extrusionOk="0">
                <a:moveTo>
                  <a:pt x="0" y="0"/>
                </a:moveTo>
                <a:cubicBezTo>
                  <a:pt x="158715" y="-32823"/>
                  <a:pt x="349026" y="22781"/>
                  <a:pt x="526517" y="0"/>
                </a:cubicBezTo>
                <a:cubicBezTo>
                  <a:pt x="704008" y="-22781"/>
                  <a:pt x="795092" y="11901"/>
                  <a:pt x="997612" y="0"/>
                </a:cubicBezTo>
                <a:cubicBezTo>
                  <a:pt x="1200133" y="-11901"/>
                  <a:pt x="1356193" y="52294"/>
                  <a:pt x="1607264" y="0"/>
                </a:cubicBezTo>
                <a:cubicBezTo>
                  <a:pt x="1858335" y="-52294"/>
                  <a:pt x="1890531" y="12048"/>
                  <a:pt x="2133781" y="0"/>
                </a:cubicBezTo>
                <a:cubicBezTo>
                  <a:pt x="2377031" y="-12048"/>
                  <a:pt x="2577907" y="61639"/>
                  <a:pt x="2771144" y="0"/>
                </a:cubicBezTo>
                <a:cubicBezTo>
                  <a:pt x="2781541" y="241191"/>
                  <a:pt x="2725742" y="286401"/>
                  <a:pt x="2771144" y="551368"/>
                </a:cubicBezTo>
                <a:cubicBezTo>
                  <a:pt x="2816546" y="816335"/>
                  <a:pt x="2744293" y="830151"/>
                  <a:pt x="2771144" y="1052611"/>
                </a:cubicBezTo>
                <a:cubicBezTo>
                  <a:pt x="2797995" y="1275071"/>
                  <a:pt x="2750502" y="1317859"/>
                  <a:pt x="2771144" y="1553855"/>
                </a:cubicBezTo>
                <a:cubicBezTo>
                  <a:pt x="2791786" y="1789851"/>
                  <a:pt x="2736545" y="1907217"/>
                  <a:pt x="2771144" y="2004974"/>
                </a:cubicBezTo>
                <a:cubicBezTo>
                  <a:pt x="2805743" y="2102731"/>
                  <a:pt x="2712324" y="2380483"/>
                  <a:pt x="2771144" y="2506217"/>
                </a:cubicBezTo>
                <a:cubicBezTo>
                  <a:pt x="2644311" y="2540577"/>
                  <a:pt x="2467359" y="2468497"/>
                  <a:pt x="2216915" y="2506217"/>
                </a:cubicBezTo>
                <a:cubicBezTo>
                  <a:pt x="1966471" y="2543937"/>
                  <a:pt x="1936876" y="2466774"/>
                  <a:pt x="1690398" y="2506217"/>
                </a:cubicBezTo>
                <a:cubicBezTo>
                  <a:pt x="1443920" y="2545660"/>
                  <a:pt x="1328105" y="2435782"/>
                  <a:pt x="1080746" y="2506217"/>
                </a:cubicBezTo>
                <a:cubicBezTo>
                  <a:pt x="833387" y="2576652"/>
                  <a:pt x="738766" y="2501148"/>
                  <a:pt x="471094" y="2506217"/>
                </a:cubicBezTo>
                <a:cubicBezTo>
                  <a:pt x="203422" y="2511286"/>
                  <a:pt x="104256" y="2471858"/>
                  <a:pt x="0" y="2506217"/>
                </a:cubicBezTo>
                <a:cubicBezTo>
                  <a:pt x="-24351" y="2317957"/>
                  <a:pt x="46427" y="2106459"/>
                  <a:pt x="0" y="2004974"/>
                </a:cubicBezTo>
                <a:cubicBezTo>
                  <a:pt x="-46427" y="1903489"/>
                  <a:pt x="53663" y="1735255"/>
                  <a:pt x="0" y="1528792"/>
                </a:cubicBezTo>
                <a:cubicBezTo>
                  <a:pt x="-53663" y="1322329"/>
                  <a:pt x="34148" y="1252272"/>
                  <a:pt x="0" y="1102735"/>
                </a:cubicBezTo>
                <a:cubicBezTo>
                  <a:pt x="-34148" y="953198"/>
                  <a:pt x="23242" y="805133"/>
                  <a:pt x="0" y="651616"/>
                </a:cubicBezTo>
                <a:cubicBezTo>
                  <a:pt x="-23242" y="498099"/>
                  <a:pt x="4195" y="254781"/>
                  <a:pt x="0" y="0"/>
                </a:cubicBezTo>
                <a:close/>
              </a:path>
            </a:pathLst>
          </a:custGeom>
          <a:noFill/>
          <a:ln w="47625">
            <a:solidFill>
              <a:schemeClr val="accent1">
                <a:alpha val="84000"/>
              </a:schemeClr>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FC8788A-ED6A-B447-95CC-4C16AE31FC22}"/>
              </a:ext>
            </a:extLst>
          </p:cNvPr>
          <p:cNvSpPr txBox="1"/>
          <p:nvPr/>
        </p:nvSpPr>
        <p:spPr>
          <a:xfrm>
            <a:off x="911225" y="2074985"/>
            <a:ext cx="1234235" cy="369332"/>
          </a:xfrm>
          <a:prstGeom prst="rect">
            <a:avLst/>
          </a:prstGeom>
          <a:noFill/>
        </p:spPr>
        <p:txBody>
          <a:bodyPr wrap="square" rtlCol="0">
            <a:spAutoFit/>
          </a:bodyPr>
          <a:lstStyle/>
          <a:p>
            <a:r>
              <a:rPr lang="en-US" dirty="0"/>
              <a:t>Week 1</a:t>
            </a:r>
          </a:p>
        </p:txBody>
      </p:sp>
      <p:sp>
        <p:nvSpPr>
          <p:cNvPr id="9" name="TextBox 8">
            <a:extLst>
              <a:ext uri="{FF2B5EF4-FFF2-40B4-BE49-F238E27FC236}">
                <a16:creationId xmlns:a16="http://schemas.microsoft.com/office/drawing/2014/main" id="{1A93D29F-CB53-574A-8A9F-57D990AE2C10}"/>
              </a:ext>
            </a:extLst>
          </p:cNvPr>
          <p:cNvSpPr txBox="1"/>
          <p:nvPr/>
        </p:nvSpPr>
        <p:spPr>
          <a:xfrm>
            <a:off x="4304399" y="2074984"/>
            <a:ext cx="3309694" cy="369332"/>
          </a:xfrm>
          <a:prstGeom prst="rect">
            <a:avLst/>
          </a:prstGeom>
          <a:noFill/>
        </p:spPr>
        <p:txBody>
          <a:bodyPr wrap="square" rtlCol="0">
            <a:spAutoFit/>
          </a:bodyPr>
          <a:lstStyle/>
          <a:p>
            <a:r>
              <a:rPr lang="en-US" dirty="0"/>
              <a:t>Week 2</a:t>
            </a:r>
          </a:p>
        </p:txBody>
      </p:sp>
      <p:sp>
        <p:nvSpPr>
          <p:cNvPr id="10" name="TextBox 9">
            <a:extLst>
              <a:ext uri="{FF2B5EF4-FFF2-40B4-BE49-F238E27FC236}">
                <a16:creationId xmlns:a16="http://schemas.microsoft.com/office/drawing/2014/main" id="{F9097AD0-7832-5643-83CF-A45FD1FCB81B}"/>
              </a:ext>
            </a:extLst>
          </p:cNvPr>
          <p:cNvSpPr txBox="1"/>
          <p:nvPr/>
        </p:nvSpPr>
        <p:spPr>
          <a:xfrm>
            <a:off x="6782559" y="2074985"/>
            <a:ext cx="1533506" cy="369332"/>
          </a:xfrm>
          <a:prstGeom prst="rect">
            <a:avLst/>
          </a:prstGeom>
          <a:noFill/>
        </p:spPr>
        <p:txBody>
          <a:bodyPr wrap="square" rtlCol="0">
            <a:spAutoFit/>
          </a:bodyPr>
          <a:lstStyle/>
          <a:p>
            <a:r>
              <a:rPr lang="en-US" dirty="0"/>
              <a:t> Week 3</a:t>
            </a:r>
          </a:p>
        </p:txBody>
      </p:sp>
      <p:sp>
        <p:nvSpPr>
          <p:cNvPr id="11" name="Rectangle 10">
            <a:extLst>
              <a:ext uri="{FF2B5EF4-FFF2-40B4-BE49-F238E27FC236}">
                <a16:creationId xmlns:a16="http://schemas.microsoft.com/office/drawing/2014/main" id="{1D9D13EF-D046-5242-8892-F69DD3FC7740}"/>
              </a:ext>
            </a:extLst>
          </p:cNvPr>
          <p:cNvSpPr/>
          <p:nvPr/>
        </p:nvSpPr>
        <p:spPr>
          <a:xfrm>
            <a:off x="6404969" y="1942690"/>
            <a:ext cx="2666092" cy="2506217"/>
          </a:xfrm>
          <a:custGeom>
            <a:avLst/>
            <a:gdLst>
              <a:gd name="connsiteX0" fmla="*/ 0 w 2666092"/>
              <a:gd name="connsiteY0" fmla="*/ 0 h 2506217"/>
              <a:gd name="connsiteX1" fmla="*/ 506557 w 2666092"/>
              <a:gd name="connsiteY1" fmla="*/ 0 h 2506217"/>
              <a:gd name="connsiteX2" fmla="*/ 959793 w 2666092"/>
              <a:gd name="connsiteY2" fmla="*/ 0 h 2506217"/>
              <a:gd name="connsiteX3" fmla="*/ 1546333 w 2666092"/>
              <a:gd name="connsiteY3" fmla="*/ 0 h 2506217"/>
              <a:gd name="connsiteX4" fmla="*/ 2052891 w 2666092"/>
              <a:gd name="connsiteY4" fmla="*/ 0 h 2506217"/>
              <a:gd name="connsiteX5" fmla="*/ 2666092 w 2666092"/>
              <a:gd name="connsiteY5" fmla="*/ 0 h 2506217"/>
              <a:gd name="connsiteX6" fmla="*/ 2666092 w 2666092"/>
              <a:gd name="connsiteY6" fmla="*/ 551368 h 2506217"/>
              <a:gd name="connsiteX7" fmla="*/ 2666092 w 2666092"/>
              <a:gd name="connsiteY7" fmla="*/ 1052611 h 2506217"/>
              <a:gd name="connsiteX8" fmla="*/ 2666092 w 2666092"/>
              <a:gd name="connsiteY8" fmla="*/ 1553855 h 2506217"/>
              <a:gd name="connsiteX9" fmla="*/ 2666092 w 2666092"/>
              <a:gd name="connsiteY9" fmla="*/ 2004974 h 2506217"/>
              <a:gd name="connsiteX10" fmla="*/ 2666092 w 2666092"/>
              <a:gd name="connsiteY10" fmla="*/ 2506217 h 2506217"/>
              <a:gd name="connsiteX11" fmla="*/ 2132874 w 2666092"/>
              <a:gd name="connsiteY11" fmla="*/ 2506217 h 2506217"/>
              <a:gd name="connsiteX12" fmla="*/ 1626316 w 2666092"/>
              <a:gd name="connsiteY12" fmla="*/ 2506217 h 2506217"/>
              <a:gd name="connsiteX13" fmla="*/ 1039776 w 2666092"/>
              <a:gd name="connsiteY13" fmla="*/ 2506217 h 2506217"/>
              <a:gd name="connsiteX14" fmla="*/ 453236 w 2666092"/>
              <a:gd name="connsiteY14" fmla="*/ 2506217 h 2506217"/>
              <a:gd name="connsiteX15" fmla="*/ 0 w 2666092"/>
              <a:gd name="connsiteY15" fmla="*/ 2506217 h 2506217"/>
              <a:gd name="connsiteX16" fmla="*/ 0 w 2666092"/>
              <a:gd name="connsiteY16" fmla="*/ 2004974 h 2506217"/>
              <a:gd name="connsiteX17" fmla="*/ 0 w 2666092"/>
              <a:gd name="connsiteY17" fmla="*/ 1528792 h 2506217"/>
              <a:gd name="connsiteX18" fmla="*/ 0 w 2666092"/>
              <a:gd name="connsiteY18" fmla="*/ 1102735 h 2506217"/>
              <a:gd name="connsiteX19" fmla="*/ 0 w 2666092"/>
              <a:gd name="connsiteY19" fmla="*/ 651616 h 2506217"/>
              <a:gd name="connsiteX20" fmla="*/ 0 w 2666092"/>
              <a:gd name="connsiteY20" fmla="*/ 0 h 250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6092" h="2506217" extrusionOk="0">
                <a:moveTo>
                  <a:pt x="0" y="0"/>
                </a:moveTo>
                <a:cubicBezTo>
                  <a:pt x="191855" y="-13843"/>
                  <a:pt x="290994" y="33263"/>
                  <a:pt x="506557" y="0"/>
                </a:cubicBezTo>
                <a:cubicBezTo>
                  <a:pt x="722120" y="-33263"/>
                  <a:pt x="820546" y="42723"/>
                  <a:pt x="959793" y="0"/>
                </a:cubicBezTo>
                <a:cubicBezTo>
                  <a:pt x="1099040" y="-42723"/>
                  <a:pt x="1266326" y="19978"/>
                  <a:pt x="1546333" y="0"/>
                </a:cubicBezTo>
                <a:cubicBezTo>
                  <a:pt x="1826340" y="-19978"/>
                  <a:pt x="1837138" y="52095"/>
                  <a:pt x="2052891" y="0"/>
                </a:cubicBezTo>
                <a:cubicBezTo>
                  <a:pt x="2268644" y="-52095"/>
                  <a:pt x="2383874" y="11327"/>
                  <a:pt x="2666092" y="0"/>
                </a:cubicBezTo>
                <a:cubicBezTo>
                  <a:pt x="2676489" y="241191"/>
                  <a:pt x="2620690" y="286401"/>
                  <a:pt x="2666092" y="551368"/>
                </a:cubicBezTo>
                <a:cubicBezTo>
                  <a:pt x="2711494" y="816335"/>
                  <a:pt x="2639241" y="830151"/>
                  <a:pt x="2666092" y="1052611"/>
                </a:cubicBezTo>
                <a:cubicBezTo>
                  <a:pt x="2692943" y="1275071"/>
                  <a:pt x="2645450" y="1317859"/>
                  <a:pt x="2666092" y="1553855"/>
                </a:cubicBezTo>
                <a:cubicBezTo>
                  <a:pt x="2686734" y="1789851"/>
                  <a:pt x="2631493" y="1907217"/>
                  <a:pt x="2666092" y="2004974"/>
                </a:cubicBezTo>
                <a:cubicBezTo>
                  <a:pt x="2700691" y="2102731"/>
                  <a:pt x="2607272" y="2380483"/>
                  <a:pt x="2666092" y="2506217"/>
                </a:cubicBezTo>
                <a:cubicBezTo>
                  <a:pt x="2500078" y="2529153"/>
                  <a:pt x="2280156" y="2448735"/>
                  <a:pt x="2132874" y="2506217"/>
                </a:cubicBezTo>
                <a:cubicBezTo>
                  <a:pt x="1985592" y="2563699"/>
                  <a:pt x="1761741" y="2484159"/>
                  <a:pt x="1626316" y="2506217"/>
                </a:cubicBezTo>
                <a:cubicBezTo>
                  <a:pt x="1490891" y="2528275"/>
                  <a:pt x="1307633" y="2489726"/>
                  <a:pt x="1039776" y="2506217"/>
                </a:cubicBezTo>
                <a:cubicBezTo>
                  <a:pt x="771919" y="2522708"/>
                  <a:pt x="717324" y="2481694"/>
                  <a:pt x="453236" y="2506217"/>
                </a:cubicBezTo>
                <a:cubicBezTo>
                  <a:pt x="189148" y="2530740"/>
                  <a:pt x="171269" y="2491186"/>
                  <a:pt x="0" y="2506217"/>
                </a:cubicBezTo>
                <a:cubicBezTo>
                  <a:pt x="-24351" y="2317957"/>
                  <a:pt x="46427" y="2106459"/>
                  <a:pt x="0" y="2004974"/>
                </a:cubicBezTo>
                <a:cubicBezTo>
                  <a:pt x="-46427" y="1903489"/>
                  <a:pt x="53663" y="1735255"/>
                  <a:pt x="0" y="1528792"/>
                </a:cubicBezTo>
                <a:cubicBezTo>
                  <a:pt x="-53663" y="1322329"/>
                  <a:pt x="34148" y="1252272"/>
                  <a:pt x="0" y="1102735"/>
                </a:cubicBezTo>
                <a:cubicBezTo>
                  <a:pt x="-34148" y="953198"/>
                  <a:pt x="23242" y="805133"/>
                  <a:pt x="0" y="651616"/>
                </a:cubicBezTo>
                <a:cubicBezTo>
                  <a:pt x="-23242" y="498099"/>
                  <a:pt x="4195" y="254781"/>
                  <a:pt x="0" y="0"/>
                </a:cubicBezTo>
                <a:close/>
              </a:path>
            </a:pathLst>
          </a:custGeom>
          <a:noFill/>
          <a:ln w="47625">
            <a:solidFill>
              <a:schemeClr val="accent1">
                <a:alpha val="84000"/>
              </a:schemeClr>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AA98C2D-F876-3B4A-972C-C7F1817D6031}"/>
              </a:ext>
            </a:extLst>
          </p:cNvPr>
          <p:cNvSpPr txBox="1"/>
          <p:nvPr/>
        </p:nvSpPr>
        <p:spPr>
          <a:xfrm>
            <a:off x="10084975" y="2060303"/>
            <a:ext cx="1412630" cy="369332"/>
          </a:xfrm>
          <a:prstGeom prst="rect">
            <a:avLst/>
          </a:prstGeom>
          <a:noFill/>
        </p:spPr>
        <p:txBody>
          <a:bodyPr wrap="square">
            <a:spAutoFit/>
          </a:bodyPr>
          <a:lstStyle/>
          <a:p>
            <a:r>
              <a:rPr lang="en-US" dirty="0"/>
              <a:t>Week 4 </a:t>
            </a:r>
          </a:p>
        </p:txBody>
      </p:sp>
      <p:sp>
        <p:nvSpPr>
          <p:cNvPr id="12" name="TextBox 11">
            <a:extLst>
              <a:ext uri="{FF2B5EF4-FFF2-40B4-BE49-F238E27FC236}">
                <a16:creationId xmlns:a16="http://schemas.microsoft.com/office/drawing/2014/main" id="{BCE706C5-BA54-68DF-0944-68AC7E1BB945}"/>
              </a:ext>
            </a:extLst>
          </p:cNvPr>
          <p:cNvSpPr txBox="1"/>
          <p:nvPr/>
        </p:nvSpPr>
        <p:spPr>
          <a:xfrm>
            <a:off x="911225" y="2357306"/>
            <a:ext cx="2220862" cy="338554"/>
          </a:xfrm>
          <a:prstGeom prst="rect">
            <a:avLst/>
          </a:prstGeom>
          <a:noFill/>
        </p:spPr>
        <p:txBody>
          <a:bodyPr wrap="square" rtlCol="0">
            <a:spAutoFit/>
          </a:bodyPr>
          <a:lstStyle/>
          <a:p>
            <a:r>
              <a:rPr lang="en-GB" sz="800" dirty="0">
                <a:latin typeface="+mj-lt"/>
              </a:rPr>
              <a:t>These will generally be sessions of an hour in duration on each of your scheduled days</a:t>
            </a:r>
          </a:p>
        </p:txBody>
      </p:sp>
      <p:sp>
        <p:nvSpPr>
          <p:cNvPr id="13" name="TextBox 12">
            <a:extLst>
              <a:ext uri="{FF2B5EF4-FFF2-40B4-BE49-F238E27FC236}">
                <a16:creationId xmlns:a16="http://schemas.microsoft.com/office/drawing/2014/main" id="{F99A168E-598A-3591-AF1E-4FB0BDD032D2}"/>
              </a:ext>
            </a:extLst>
          </p:cNvPr>
          <p:cNvSpPr txBox="1"/>
          <p:nvPr/>
        </p:nvSpPr>
        <p:spPr>
          <a:xfrm>
            <a:off x="3806701" y="2357306"/>
            <a:ext cx="2220862" cy="338554"/>
          </a:xfrm>
          <a:prstGeom prst="rect">
            <a:avLst/>
          </a:prstGeom>
          <a:noFill/>
        </p:spPr>
        <p:txBody>
          <a:bodyPr wrap="square" rtlCol="0">
            <a:spAutoFit/>
          </a:bodyPr>
          <a:lstStyle/>
          <a:p>
            <a:r>
              <a:rPr lang="en-GB" sz="800" dirty="0">
                <a:latin typeface="+mj-lt"/>
              </a:rPr>
              <a:t>These will generally be sessions of 2 hours in duration on each of your scheduled days</a:t>
            </a:r>
          </a:p>
        </p:txBody>
      </p:sp>
      <p:sp>
        <p:nvSpPr>
          <p:cNvPr id="14" name="TextBox 13">
            <a:extLst>
              <a:ext uri="{FF2B5EF4-FFF2-40B4-BE49-F238E27FC236}">
                <a16:creationId xmlns:a16="http://schemas.microsoft.com/office/drawing/2014/main" id="{D9D64BBB-F358-2D56-C106-AD6B0975C3BC}"/>
              </a:ext>
            </a:extLst>
          </p:cNvPr>
          <p:cNvSpPr txBox="1"/>
          <p:nvPr/>
        </p:nvSpPr>
        <p:spPr>
          <a:xfrm>
            <a:off x="6566533" y="2400811"/>
            <a:ext cx="2220862" cy="338554"/>
          </a:xfrm>
          <a:prstGeom prst="rect">
            <a:avLst/>
          </a:prstGeom>
          <a:noFill/>
        </p:spPr>
        <p:txBody>
          <a:bodyPr wrap="square" rtlCol="0">
            <a:spAutoFit/>
          </a:bodyPr>
          <a:lstStyle/>
          <a:p>
            <a:r>
              <a:rPr lang="en-GB" sz="800" dirty="0">
                <a:latin typeface="+mj-lt"/>
              </a:rPr>
              <a:t>These will generally be sessions of 3 hours in duration on each of your scheduled days</a:t>
            </a:r>
          </a:p>
        </p:txBody>
      </p:sp>
      <p:sp>
        <p:nvSpPr>
          <p:cNvPr id="16" name="TextBox 15">
            <a:extLst>
              <a:ext uri="{FF2B5EF4-FFF2-40B4-BE49-F238E27FC236}">
                <a16:creationId xmlns:a16="http://schemas.microsoft.com/office/drawing/2014/main" id="{6BDA2421-0B6B-3EC7-1B5E-662CA094EED0}"/>
              </a:ext>
            </a:extLst>
          </p:cNvPr>
          <p:cNvSpPr txBox="1"/>
          <p:nvPr/>
        </p:nvSpPr>
        <p:spPr>
          <a:xfrm>
            <a:off x="9411135" y="2357306"/>
            <a:ext cx="2220862" cy="461665"/>
          </a:xfrm>
          <a:prstGeom prst="rect">
            <a:avLst/>
          </a:prstGeom>
          <a:noFill/>
        </p:spPr>
        <p:txBody>
          <a:bodyPr wrap="square" rtlCol="0">
            <a:spAutoFit/>
          </a:bodyPr>
          <a:lstStyle/>
          <a:p>
            <a:r>
              <a:rPr lang="en-GB" sz="800" dirty="0">
                <a:latin typeface="+mj-lt"/>
              </a:rPr>
              <a:t>These will generally be sessions of 4/5 or 6 hours dependant on your child’s contracted sessions and their age.</a:t>
            </a:r>
          </a:p>
        </p:txBody>
      </p:sp>
    </p:spTree>
    <p:extLst>
      <p:ext uri="{BB962C8B-B14F-4D97-AF65-F5344CB8AC3E}">
        <p14:creationId xmlns:p14="http://schemas.microsoft.com/office/powerpoint/2010/main" val="2628668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EF21BFF-352D-4576-B8B9-D44ADEFE7AAA}"/>
              </a:ext>
            </a:extLst>
          </p:cNvPr>
          <p:cNvSpPr>
            <a:spLocks noGrp="1"/>
          </p:cNvSpPr>
          <p:nvPr>
            <p:ph type="sldNum" sz="quarter" idx="12"/>
          </p:nvPr>
        </p:nvSpPr>
        <p:spPr/>
        <p:txBody>
          <a:bodyPr/>
          <a:lstStyle/>
          <a:p>
            <a:fld id="{98C0CDE5-970C-4CC4-BF43-0DA127E73E82}" type="slidenum">
              <a:rPr lang="en-US" noProof="0" smtClean="0"/>
              <a:t>5</a:t>
            </a:fld>
            <a:endParaRPr lang="en-US" noProof="0" dirty="0"/>
          </a:p>
        </p:txBody>
      </p:sp>
      <p:sp>
        <p:nvSpPr>
          <p:cNvPr id="7" name="Title 6">
            <a:extLst>
              <a:ext uri="{FF2B5EF4-FFF2-40B4-BE49-F238E27FC236}">
                <a16:creationId xmlns:a16="http://schemas.microsoft.com/office/drawing/2014/main" id="{A55CFCE1-88E9-4B9F-BB12-D7F5A9B683B4}"/>
              </a:ext>
            </a:extLst>
          </p:cNvPr>
          <p:cNvSpPr>
            <a:spLocks noGrp="1"/>
          </p:cNvSpPr>
          <p:nvPr>
            <p:ph type="title"/>
          </p:nvPr>
        </p:nvSpPr>
        <p:spPr/>
        <p:txBody>
          <a:bodyPr/>
          <a:lstStyle/>
          <a:p>
            <a:r>
              <a:rPr lang="en-GB" dirty="0"/>
              <a:t>What do you need to bring</a:t>
            </a:r>
          </a:p>
        </p:txBody>
      </p:sp>
      <p:sp>
        <p:nvSpPr>
          <p:cNvPr id="8" name="TextBox 7">
            <a:extLst>
              <a:ext uri="{FF2B5EF4-FFF2-40B4-BE49-F238E27FC236}">
                <a16:creationId xmlns:a16="http://schemas.microsoft.com/office/drawing/2014/main" id="{158DD061-BD6B-4A83-B26C-B7FED2D42B5E}"/>
              </a:ext>
            </a:extLst>
          </p:cNvPr>
          <p:cNvSpPr txBox="1"/>
          <p:nvPr/>
        </p:nvSpPr>
        <p:spPr>
          <a:xfrm>
            <a:off x="2484058" y="2065735"/>
            <a:ext cx="8768219" cy="4308872"/>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srgbClr val="000000"/>
                </a:solidFill>
                <a:cs typeface="Al Tarikh" pitchFamily="2" charset="-78"/>
              </a:rPr>
              <a:t>A small named bag to take too the setting. A spare change of clothes should be kept in your child’s bag at all times (please ensure these are named). This will be kept on your child’s peg and only sent home if clothes have been changed.</a:t>
            </a:r>
          </a:p>
          <a:p>
            <a:pPr marL="285750" indent="-285750">
              <a:buFont typeface="Arial" panose="020B0604020202020204" pitchFamily="34" charset="0"/>
              <a:buChar char="•"/>
            </a:pPr>
            <a:r>
              <a:rPr lang="en-GB" sz="1600" dirty="0">
                <a:solidFill>
                  <a:srgbClr val="000000"/>
                </a:solidFill>
                <a:cs typeface="Al Tarikh" pitchFamily="2" charset="-78"/>
              </a:rPr>
              <a:t>A named water bottle which should be brought daily.</a:t>
            </a:r>
          </a:p>
          <a:p>
            <a:pPr marL="285750" indent="-285750">
              <a:buFont typeface="Arial" panose="020B0604020202020204" pitchFamily="34" charset="0"/>
              <a:buChar char="•"/>
            </a:pPr>
            <a:r>
              <a:rPr lang="en-GB" sz="1600" dirty="0">
                <a:solidFill>
                  <a:srgbClr val="000000"/>
                </a:solidFill>
                <a:cs typeface="Al Tarikh" pitchFamily="2" charset="-78"/>
              </a:rPr>
              <a:t>A packed lunch in a suitable named cool bag if your child is having packed lunches. This should be healthy and nutritiously balanced and should not contain any nuts, sweets or chocolate. We promote healthy eating at pre-school. Please see the notice board for more info on this policy.</a:t>
            </a:r>
          </a:p>
          <a:p>
            <a:pPr marL="285750" indent="-285750">
              <a:buFont typeface="Arial" panose="020B0604020202020204" pitchFamily="34" charset="0"/>
              <a:buChar char="•"/>
            </a:pPr>
            <a:r>
              <a:rPr lang="en-GB" sz="1600" dirty="0">
                <a:solidFill>
                  <a:srgbClr val="000000"/>
                </a:solidFill>
                <a:cs typeface="Al Tarikh" pitchFamily="2" charset="-78"/>
              </a:rPr>
              <a:t>In the winter/on wet days your child should wear named wellington boots to the setting. In the summer/ dryer months named Velcro trainers should be worn. Laced shoes and boots should not be worn as children at this age cannot independently put these on/take these off. We encourage independence and self care which helps develop your child’s confidence and self esteem. If children do not have suitable footwear we will request you provide an alternate pair</a:t>
            </a:r>
          </a:p>
          <a:p>
            <a:pPr marL="285750" indent="-285750">
              <a:buFont typeface="Arial" panose="020B0604020202020204" pitchFamily="34" charset="0"/>
              <a:buChar char="•"/>
            </a:pPr>
            <a:r>
              <a:rPr lang="en-GB" sz="1600" dirty="0">
                <a:solidFill>
                  <a:srgbClr val="000000"/>
                </a:solidFill>
                <a:cs typeface="Al Tarikh" pitchFamily="2" charset="-78"/>
              </a:rPr>
              <a:t>Suitable clothing must be worn, please provide a waterproof suit/trousers for your child which can be kept at the pre school. We provide a free flow indoor/outdoor environment all year round.</a:t>
            </a:r>
          </a:p>
          <a:p>
            <a:pPr marL="285750" indent="-285750">
              <a:buFont typeface="Arial" panose="020B0604020202020204" pitchFamily="34" charset="0"/>
              <a:buChar char="•"/>
            </a:pPr>
            <a:r>
              <a:rPr lang="en-GB" sz="1600" dirty="0">
                <a:solidFill>
                  <a:srgbClr val="000000"/>
                </a:solidFill>
                <a:cs typeface="Al Tarikh" pitchFamily="2" charset="-78"/>
              </a:rPr>
              <a:t>Sun Cream should be applied on warm days before a child is dropped off at pre-school. This is reapplied in the afternoons. If you forget please let a member of staff know.</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839079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a:xfrm>
            <a:off x="11163743" y="5945824"/>
            <a:ext cx="642257" cy="365125"/>
          </a:xfrm>
        </p:spPr>
        <p:txBody>
          <a:bodyPr anchor="ctr">
            <a:normAutofit/>
          </a:bodyPr>
          <a:lstStyle/>
          <a:p>
            <a:pPr>
              <a:spcAft>
                <a:spcPts val="600"/>
              </a:spcAft>
            </a:pPr>
            <a:fld id="{98C0CDE5-970C-4CC4-BF43-0DA127E73E82}" type="slidenum">
              <a:rPr lang="en-US" smtClean="0"/>
              <a:pPr>
                <a:spcAft>
                  <a:spcPts val="600"/>
                </a:spcAft>
              </a:pPr>
              <a:t>6</a:t>
            </a:fld>
            <a:endParaRPr lang="en-US"/>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282304" y="354868"/>
            <a:ext cx="4391191" cy="1224489"/>
          </a:xfrm>
        </p:spPr>
        <p:txBody>
          <a:bodyPr anchor="ctr">
            <a:normAutofit/>
          </a:bodyPr>
          <a:lstStyle/>
          <a:p>
            <a:r>
              <a:rPr lang="en-US" dirty="0"/>
              <a:t>Parent Partnership</a:t>
            </a:r>
          </a:p>
        </p:txBody>
      </p:sp>
      <p:pic>
        <p:nvPicPr>
          <p:cNvPr id="2050" name="Picture 2" descr="Early Years Log">
            <a:extLst>
              <a:ext uri="{FF2B5EF4-FFF2-40B4-BE49-F238E27FC236}">
                <a16:creationId xmlns:a16="http://schemas.microsoft.com/office/drawing/2014/main" id="{1E044A1B-D791-4BD2-8FDA-6EF8EEE51C7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85358" y="665556"/>
            <a:ext cx="4325644" cy="1010664"/>
          </a:xfrm>
          <a:prstGeom prst="rect">
            <a:avLst/>
          </a:prstGeom>
          <a:solidFill>
            <a:srgbClr val="FFFFFF"/>
          </a:solidFill>
        </p:spPr>
      </p:pic>
      <p:sp>
        <p:nvSpPr>
          <p:cNvPr id="9" name="TextBox 8">
            <a:extLst>
              <a:ext uri="{FF2B5EF4-FFF2-40B4-BE49-F238E27FC236}">
                <a16:creationId xmlns:a16="http://schemas.microsoft.com/office/drawing/2014/main" id="{F5FCF89C-DB3D-43E2-8147-F19353A6E87E}"/>
              </a:ext>
            </a:extLst>
          </p:cNvPr>
          <p:cNvSpPr txBox="1"/>
          <p:nvPr/>
        </p:nvSpPr>
        <p:spPr>
          <a:xfrm>
            <a:off x="388308" y="2000970"/>
            <a:ext cx="8091814" cy="2523768"/>
          </a:xfrm>
          <a:prstGeom prst="rect">
            <a:avLst/>
          </a:prstGeom>
          <a:noFill/>
        </p:spPr>
        <p:txBody>
          <a:bodyPr wrap="square">
            <a:spAutoFit/>
          </a:bodyPr>
          <a:lstStyle/>
          <a:p>
            <a:r>
              <a:rPr lang="en-GB" sz="1400" b="0" i="0" dirty="0">
                <a:solidFill>
                  <a:srgbClr val="000000"/>
                </a:solidFill>
                <a:effectLst/>
                <a:latin typeface="Open Sans" panose="020B0606030504020204" pitchFamily="34" charset="0"/>
              </a:rPr>
              <a:t>Our dedicated </a:t>
            </a:r>
            <a:r>
              <a:rPr lang="en-GB" sz="1400" b="0" i="0" dirty="0" err="1">
                <a:solidFill>
                  <a:srgbClr val="000000"/>
                </a:solidFill>
                <a:effectLst/>
                <a:latin typeface="Open Sans" panose="020B0606030504020204" pitchFamily="34" charset="0"/>
              </a:rPr>
              <a:t>eyLog</a:t>
            </a:r>
            <a:r>
              <a:rPr lang="en-GB" sz="1400" b="0" i="0" dirty="0">
                <a:solidFill>
                  <a:srgbClr val="000000"/>
                </a:solidFill>
                <a:effectLst/>
                <a:latin typeface="Open Sans" panose="020B0606030504020204" pitchFamily="34" charset="0"/>
              </a:rPr>
              <a:t> Parent is here to help you understand their child’s development on a more regular and real-time basis. We will keep parents informed and involved with comments, home observations, daily diaries, reports, accident/incident sheets and messages. You also have a full overview of </a:t>
            </a:r>
            <a:r>
              <a:rPr lang="en-GB" sz="1400" dirty="0">
                <a:solidFill>
                  <a:srgbClr val="000000"/>
                </a:solidFill>
                <a:latin typeface="Open Sans" panose="020B0606030504020204" pitchFamily="34" charset="0"/>
              </a:rPr>
              <a:t>your</a:t>
            </a:r>
            <a:r>
              <a:rPr lang="en-GB" sz="1400" b="0" i="0" dirty="0">
                <a:solidFill>
                  <a:srgbClr val="000000"/>
                </a:solidFill>
                <a:effectLst/>
                <a:latin typeface="Open Sans" panose="020B0606030504020204" pitchFamily="34" charset="0"/>
              </a:rPr>
              <a:t> account and can view and pay invoices online as well as booking additional sessions. Your Child’s key person will add ‘wow’ moments and photos to the journal and we encourage you to do this at home too. </a:t>
            </a:r>
          </a:p>
          <a:p>
            <a:r>
              <a:rPr lang="en-GB" sz="1400" dirty="0">
                <a:solidFill>
                  <a:srgbClr val="000000"/>
                </a:solidFill>
                <a:latin typeface="Open Sans" panose="020B0606030504020204" pitchFamily="34" charset="0"/>
              </a:rPr>
              <a:t>When you join the setting you will receive an activation link which is sent directly to your primary email. This link for security purposes needs to be activated within 48 hours (or the link will expire).  Please also download the </a:t>
            </a:r>
            <a:r>
              <a:rPr lang="en-GB" sz="1400" dirty="0" err="1">
                <a:solidFill>
                  <a:srgbClr val="000000"/>
                </a:solidFill>
                <a:latin typeface="Open Sans" panose="020B0606030504020204" pitchFamily="34" charset="0"/>
              </a:rPr>
              <a:t>Eylog</a:t>
            </a:r>
            <a:r>
              <a:rPr lang="en-GB" sz="1400" dirty="0">
                <a:solidFill>
                  <a:srgbClr val="000000"/>
                </a:solidFill>
                <a:latin typeface="Open Sans" panose="020B0606030504020204" pitchFamily="34" charset="0"/>
              </a:rPr>
              <a:t> App on your android or I phone device before your child’s first day as this is used on a daily basis.</a:t>
            </a:r>
            <a:endParaRPr lang="en-GB" dirty="0">
              <a:solidFill>
                <a:srgbClr val="000000"/>
              </a:solidFill>
              <a:latin typeface="Open Sans" panose="020B0606030504020204" pitchFamily="34" charset="0"/>
            </a:endParaRPr>
          </a:p>
          <a:p>
            <a:endParaRPr lang="en-GB" dirty="0">
              <a:solidFill>
                <a:srgbClr val="777777"/>
              </a:solidFill>
              <a:latin typeface="Open Sans" panose="020B0606030504020204" pitchFamily="34" charset="0"/>
            </a:endParaRPr>
          </a:p>
        </p:txBody>
      </p:sp>
      <p:sp>
        <p:nvSpPr>
          <p:cNvPr id="8" name="TextBox 7">
            <a:extLst>
              <a:ext uri="{FF2B5EF4-FFF2-40B4-BE49-F238E27FC236}">
                <a16:creationId xmlns:a16="http://schemas.microsoft.com/office/drawing/2014/main" id="{E4801A70-9EA2-4227-A9F8-2893DCD6F50C}"/>
              </a:ext>
            </a:extLst>
          </p:cNvPr>
          <p:cNvSpPr txBox="1"/>
          <p:nvPr/>
        </p:nvSpPr>
        <p:spPr>
          <a:xfrm>
            <a:off x="2365150" y="4698260"/>
            <a:ext cx="1766170" cy="1754326"/>
          </a:xfrm>
          <a:prstGeom prst="rect">
            <a:avLst/>
          </a:prstGeom>
          <a:noFill/>
          <a:ln w="38100">
            <a:solidFill>
              <a:schemeClr val="tx1"/>
            </a:solidFill>
          </a:ln>
        </p:spPr>
        <p:txBody>
          <a:bodyPr wrap="square" rtlCol="0">
            <a:spAutoFit/>
          </a:bodyPr>
          <a:lstStyle/>
          <a:p>
            <a:r>
              <a:rPr lang="en-GB" dirty="0"/>
              <a:t>Top Tips: Don’t forget your device each day to sign your child in and out using your app</a:t>
            </a:r>
          </a:p>
        </p:txBody>
      </p:sp>
      <p:sp>
        <p:nvSpPr>
          <p:cNvPr id="13" name="TextBox 12">
            <a:extLst>
              <a:ext uri="{FF2B5EF4-FFF2-40B4-BE49-F238E27FC236}">
                <a16:creationId xmlns:a16="http://schemas.microsoft.com/office/drawing/2014/main" id="{D99CFEBF-FF8C-4364-A5B4-1B993A6365DB}"/>
              </a:ext>
            </a:extLst>
          </p:cNvPr>
          <p:cNvSpPr txBox="1"/>
          <p:nvPr/>
        </p:nvSpPr>
        <p:spPr>
          <a:xfrm flipH="1">
            <a:off x="4330322" y="4561528"/>
            <a:ext cx="3829909" cy="2031325"/>
          </a:xfrm>
          <a:prstGeom prst="rect">
            <a:avLst/>
          </a:prstGeom>
          <a:noFill/>
          <a:ln w="38100">
            <a:solidFill>
              <a:schemeClr val="tx1"/>
            </a:solidFill>
          </a:ln>
        </p:spPr>
        <p:txBody>
          <a:bodyPr wrap="square" rtlCol="0">
            <a:spAutoFit/>
          </a:bodyPr>
          <a:lstStyle/>
          <a:p>
            <a:r>
              <a:rPr lang="en-GB" dirty="0"/>
              <a:t>To ensure who know who to expect, if your child is absent please add a note to your daily diary on your app stating the reason for absence on each day of absence. This informs us in real time. This can be found under the ‘Daily Diary &amp; Register tab’</a:t>
            </a:r>
          </a:p>
        </p:txBody>
      </p:sp>
      <p:sp>
        <p:nvSpPr>
          <p:cNvPr id="14" name="TextBox 13">
            <a:extLst>
              <a:ext uri="{FF2B5EF4-FFF2-40B4-BE49-F238E27FC236}">
                <a16:creationId xmlns:a16="http://schemas.microsoft.com/office/drawing/2014/main" id="{6A2256B5-CD20-45DD-B54A-51A1BB9EA930}"/>
              </a:ext>
            </a:extLst>
          </p:cNvPr>
          <p:cNvSpPr txBox="1"/>
          <p:nvPr/>
        </p:nvSpPr>
        <p:spPr>
          <a:xfrm flipH="1">
            <a:off x="8359233" y="4256229"/>
            <a:ext cx="2539173" cy="2308324"/>
          </a:xfrm>
          <a:prstGeom prst="rect">
            <a:avLst/>
          </a:prstGeom>
          <a:noFill/>
          <a:ln w="38100">
            <a:solidFill>
              <a:schemeClr val="tx1"/>
            </a:solidFill>
          </a:ln>
        </p:spPr>
        <p:txBody>
          <a:bodyPr wrap="square" rtlCol="0">
            <a:spAutoFit/>
          </a:bodyPr>
          <a:lstStyle/>
          <a:p>
            <a:r>
              <a:rPr lang="en-GB" dirty="0"/>
              <a:t>If your child has an accident at home or requires medication please use the ‘accident/incident sheets’ and the ‘medicine forms’ on your app.</a:t>
            </a:r>
          </a:p>
        </p:txBody>
      </p:sp>
      <p:sp>
        <p:nvSpPr>
          <p:cNvPr id="15" name="TextBox 14">
            <a:extLst>
              <a:ext uri="{FF2B5EF4-FFF2-40B4-BE49-F238E27FC236}">
                <a16:creationId xmlns:a16="http://schemas.microsoft.com/office/drawing/2014/main" id="{EE056B80-F569-49E7-A496-A71F964B955C}"/>
              </a:ext>
            </a:extLst>
          </p:cNvPr>
          <p:cNvSpPr txBox="1"/>
          <p:nvPr/>
        </p:nvSpPr>
        <p:spPr>
          <a:xfrm flipH="1">
            <a:off x="8958225" y="1910913"/>
            <a:ext cx="2539173" cy="2031325"/>
          </a:xfrm>
          <a:prstGeom prst="rect">
            <a:avLst/>
          </a:prstGeom>
          <a:noFill/>
          <a:ln w="38100">
            <a:solidFill>
              <a:schemeClr val="tx1"/>
            </a:solidFill>
          </a:ln>
        </p:spPr>
        <p:txBody>
          <a:bodyPr wrap="square" rtlCol="0">
            <a:spAutoFit/>
          </a:bodyPr>
          <a:lstStyle/>
          <a:p>
            <a:r>
              <a:rPr lang="en-GB" dirty="0"/>
              <a:t>If you would like to speak to your key person and you can’t see them please just ask. Messages can also be sent through your app directly to us.</a:t>
            </a:r>
          </a:p>
        </p:txBody>
      </p:sp>
    </p:spTree>
    <p:extLst>
      <p:ext uri="{BB962C8B-B14F-4D97-AF65-F5344CB8AC3E}">
        <p14:creationId xmlns:p14="http://schemas.microsoft.com/office/powerpoint/2010/main" val="59582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a:xfrm>
            <a:off x="11163743" y="5945824"/>
            <a:ext cx="642257" cy="365125"/>
          </a:xfrm>
        </p:spPr>
        <p:txBody>
          <a:bodyPr anchor="ctr">
            <a:normAutofit/>
          </a:bodyPr>
          <a:lstStyle/>
          <a:p>
            <a:pPr>
              <a:spcAft>
                <a:spcPts val="600"/>
              </a:spcAft>
            </a:pPr>
            <a:fld id="{98C0CDE5-970C-4CC4-BF43-0DA127E73E82}" type="slidenum">
              <a:rPr lang="en-US" smtClean="0"/>
              <a:pPr>
                <a:spcAft>
                  <a:spcPts val="600"/>
                </a:spcAft>
              </a:pPr>
              <a:t>7</a:t>
            </a:fld>
            <a:endParaRPr lang="en-US"/>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282304" y="354868"/>
            <a:ext cx="4391191" cy="1224489"/>
          </a:xfrm>
        </p:spPr>
        <p:txBody>
          <a:bodyPr anchor="ctr">
            <a:normAutofit/>
          </a:bodyPr>
          <a:lstStyle/>
          <a:p>
            <a:r>
              <a:rPr lang="en-US" dirty="0"/>
              <a:t>Your Key Person</a:t>
            </a:r>
          </a:p>
        </p:txBody>
      </p:sp>
      <p:pic>
        <p:nvPicPr>
          <p:cNvPr id="2050" name="Picture 2" descr="Early Years Log">
            <a:extLst>
              <a:ext uri="{FF2B5EF4-FFF2-40B4-BE49-F238E27FC236}">
                <a16:creationId xmlns:a16="http://schemas.microsoft.com/office/drawing/2014/main" id="{1E044A1B-D791-4BD2-8FDA-6EF8EEE51C7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85358" y="665556"/>
            <a:ext cx="4325644" cy="1010664"/>
          </a:xfrm>
          <a:prstGeom prst="rect">
            <a:avLst/>
          </a:prstGeom>
          <a:solidFill>
            <a:srgbClr val="FFFFFF"/>
          </a:solidFill>
        </p:spPr>
      </p:pic>
      <p:sp>
        <p:nvSpPr>
          <p:cNvPr id="9" name="TextBox 8">
            <a:extLst>
              <a:ext uri="{FF2B5EF4-FFF2-40B4-BE49-F238E27FC236}">
                <a16:creationId xmlns:a16="http://schemas.microsoft.com/office/drawing/2014/main" id="{F5FCF89C-DB3D-43E2-8147-F19353A6E87E}"/>
              </a:ext>
            </a:extLst>
          </p:cNvPr>
          <p:cNvSpPr txBox="1"/>
          <p:nvPr/>
        </p:nvSpPr>
        <p:spPr>
          <a:xfrm>
            <a:off x="2442575" y="2000970"/>
            <a:ext cx="8605381" cy="3835474"/>
          </a:xfrm>
          <a:prstGeom prst="rect">
            <a:avLst/>
          </a:prstGeom>
          <a:noFill/>
        </p:spPr>
        <p:txBody>
          <a:bodyPr wrap="square">
            <a:spAutoFit/>
          </a:bodyPr>
          <a:lstStyle/>
          <a:p>
            <a:pPr>
              <a:lnSpc>
                <a:spcPct val="107000"/>
              </a:lnSpc>
              <a:spcAft>
                <a:spcPts val="800"/>
              </a:spcAft>
            </a:pPr>
            <a:r>
              <a:rPr lang="en-GB" sz="1600" dirty="0">
                <a:solidFill>
                  <a:srgbClr val="000000"/>
                </a:solidFill>
                <a:effectLst/>
                <a:ea typeface="Calibri" panose="020F0502020204030204" pitchFamily="34" charset="0"/>
                <a:cs typeface="Times New Roman" panose="02020603050405020304" pitchFamily="18" charset="0"/>
              </a:rPr>
              <a:t>At Sunny Days in accordance with legal requirements each child has a key person in the setting. It is vital that children and you as parents/carers form a strong bond with their key person, as this enables children to relax and explore the environment with the knowledge that there is a special person nearby who is responsive to their individual needs. Once your child has formed a good relationship with their key person all children are provided with the opportunities to form good relationships with all staff, this is especially important so each child does not become reliant on their key person which can cause difficulties to the child if that person is absent or on holiday. Your key person is the person in the setting who knows your child best, their likes, interests, current level of development and knows how to support them so they continue to thrive. Therefore it is also important that each key person has a good working relationship with all parents. Parents are encouraged to communicate and share information with their key person. Your child’s key person may not always be the person who supports arrivals in the morning or departures so parents are welcome to request a discussion with their key person at any time.</a:t>
            </a:r>
          </a:p>
          <a:p>
            <a:endParaRPr lang="en-GB" sz="1400" dirty="0">
              <a:solidFill>
                <a:srgbClr val="777777"/>
              </a:solidFill>
              <a:latin typeface="Open Sans" panose="020B0606030504020204" pitchFamily="34" charset="0"/>
            </a:endParaRPr>
          </a:p>
        </p:txBody>
      </p:sp>
    </p:spTree>
    <p:extLst>
      <p:ext uri="{BB962C8B-B14F-4D97-AF65-F5344CB8AC3E}">
        <p14:creationId xmlns:p14="http://schemas.microsoft.com/office/powerpoint/2010/main" val="1933798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1B28D2-7A6B-49FC-B16D-814FBC610631}"/>
              </a:ext>
            </a:extLst>
          </p:cNvPr>
          <p:cNvSpPr>
            <a:spLocks noGrp="1"/>
          </p:cNvSpPr>
          <p:nvPr>
            <p:ph type="sldNum" sz="quarter" idx="12"/>
          </p:nvPr>
        </p:nvSpPr>
        <p:spPr/>
        <p:txBody>
          <a:bodyPr/>
          <a:lstStyle/>
          <a:p>
            <a:fld id="{98C0CDE5-970C-4CC4-BF43-0DA127E73E82}" type="slidenum">
              <a:rPr lang="en-US" noProof="0" smtClean="0"/>
              <a:t>8</a:t>
            </a:fld>
            <a:endParaRPr lang="en-US" noProof="0" dirty="0"/>
          </a:p>
        </p:txBody>
      </p:sp>
      <p:sp>
        <p:nvSpPr>
          <p:cNvPr id="4" name="Title 3">
            <a:extLst>
              <a:ext uri="{FF2B5EF4-FFF2-40B4-BE49-F238E27FC236}">
                <a16:creationId xmlns:a16="http://schemas.microsoft.com/office/drawing/2014/main" id="{F40E0C4C-D445-4655-A783-2885758E9B4A}"/>
              </a:ext>
            </a:extLst>
          </p:cNvPr>
          <p:cNvSpPr>
            <a:spLocks noGrp="1"/>
          </p:cNvSpPr>
          <p:nvPr>
            <p:ph type="title"/>
          </p:nvPr>
        </p:nvSpPr>
        <p:spPr/>
        <p:txBody>
          <a:bodyPr/>
          <a:lstStyle/>
          <a:p>
            <a:r>
              <a:rPr lang="en-GB" dirty="0"/>
              <a:t>Settling in sessions</a:t>
            </a:r>
          </a:p>
        </p:txBody>
      </p:sp>
      <p:sp>
        <p:nvSpPr>
          <p:cNvPr id="2" name="TextBox 1">
            <a:extLst>
              <a:ext uri="{FF2B5EF4-FFF2-40B4-BE49-F238E27FC236}">
                <a16:creationId xmlns:a16="http://schemas.microsoft.com/office/drawing/2014/main" id="{176D36FF-2B03-9446-90D9-B6621AE63357}"/>
              </a:ext>
            </a:extLst>
          </p:cNvPr>
          <p:cNvSpPr txBox="1"/>
          <p:nvPr/>
        </p:nvSpPr>
        <p:spPr>
          <a:xfrm>
            <a:off x="2607276" y="1850292"/>
            <a:ext cx="8180173" cy="4278094"/>
          </a:xfrm>
          <a:prstGeom prst="rect">
            <a:avLst/>
          </a:prstGeom>
          <a:noFill/>
        </p:spPr>
        <p:txBody>
          <a:bodyPr wrap="square" rtlCol="0">
            <a:spAutoFit/>
          </a:bodyPr>
          <a:lstStyle/>
          <a:p>
            <a:r>
              <a:rPr lang="en-GB" sz="1600" dirty="0">
                <a:solidFill>
                  <a:srgbClr val="000000"/>
                </a:solidFill>
              </a:rPr>
              <a:t>At such a critical point of transition it is important we take into account your child’s emotional wellbeing. Senior management will arrange a convenient time with the family for a child’s first settling in visit. This provides us all with a good opportunity to get to know each other and exchange any information to prepare your child’s entry. Parents should have ensured that they have returned their completed enrolment pack by the due date to allow time to prepare for a child’s entry. We will work closely with each parent to support the child, we want each child and parent to feel comfortable and secure in the setting. For the duration of the settling in period (</a:t>
            </a:r>
            <a:r>
              <a:rPr lang="en-GB" sz="1600">
                <a:solidFill>
                  <a:srgbClr val="000000"/>
                </a:solidFill>
              </a:rPr>
              <a:t>usually 4 </a:t>
            </a:r>
            <a:r>
              <a:rPr lang="en-GB" sz="1600" dirty="0">
                <a:solidFill>
                  <a:srgbClr val="000000"/>
                </a:solidFill>
              </a:rPr>
              <a:t>weeks) children will have reduced sessions so they gradually feel secure with their new environment without making the child anxious or over whelmed. </a:t>
            </a:r>
          </a:p>
          <a:p>
            <a:r>
              <a:rPr lang="en-GB" sz="1600" dirty="0">
                <a:solidFill>
                  <a:srgbClr val="000000"/>
                </a:solidFill>
              </a:rPr>
              <a:t>Some children require longer to settle and if this is the case we will work with parents to decide on a suitable plan for gradually increasing your child’s attendance at a pace they are comfortable with. Staff will monitor a child’s progress carefully and advise the manager if any amendments need to be made to the initial settling in schedule. </a:t>
            </a:r>
          </a:p>
          <a:p>
            <a:r>
              <a:rPr lang="en-GB" sz="1600" dirty="0">
                <a:solidFill>
                  <a:srgbClr val="000000"/>
                </a:solidFill>
              </a:rPr>
              <a:t>The settling in periods are designed to be flexible ensuring that each child can gradually get use the change at their level of development. It is vital that at all times within the settling in period parents are available. Full sessional charges apply for the duration of the settling in period; this enables us to keep ongoing session costs at an affordable rate. </a:t>
            </a:r>
          </a:p>
        </p:txBody>
      </p:sp>
    </p:spTree>
    <p:extLst>
      <p:ext uri="{BB962C8B-B14F-4D97-AF65-F5344CB8AC3E}">
        <p14:creationId xmlns:p14="http://schemas.microsoft.com/office/powerpoint/2010/main" val="1765669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Carrying Red Backpack">
            <a:extLst>
              <a:ext uri="{FF2B5EF4-FFF2-40B4-BE49-F238E27FC236}">
                <a16:creationId xmlns:a16="http://schemas.microsoft.com/office/drawing/2014/main" id="{10962572-14B4-44BB-89AB-9ADA56D6B408}"/>
              </a:ext>
            </a:extLst>
          </p:cNvPr>
          <p:cNvPicPr>
            <a:picLocks noGrp="1" noChangeAspect="1"/>
          </p:cNvPicPr>
          <p:nvPr>
            <p:ph type="pic" sz="quarter" idx="13"/>
          </p:nvPr>
        </p:nvPicPr>
        <p:blipFill rotWithShape="1">
          <a:blip r:embed="rId2"/>
          <a:srcRect l="17932" t="26156" r="14038" b="34430"/>
          <a:stretch/>
        </p:blipFill>
        <p:spPr>
          <a:xfrm>
            <a:off x="-1600" y="1096296"/>
            <a:ext cx="6052552" cy="5259842"/>
          </a:xfrm>
        </p:spPr>
      </p:pic>
      <p:sp>
        <p:nvSpPr>
          <p:cNvPr id="2" name="Title 1">
            <a:extLst>
              <a:ext uri="{FF2B5EF4-FFF2-40B4-BE49-F238E27FC236}">
                <a16:creationId xmlns:a16="http://schemas.microsoft.com/office/drawing/2014/main" id="{434AA4C6-BA7F-40BC-AD51-EFDDDBEA5A84}"/>
              </a:ext>
            </a:extLst>
          </p:cNvPr>
          <p:cNvSpPr>
            <a:spLocks noGrp="1"/>
          </p:cNvSpPr>
          <p:nvPr>
            <p:ph type="title"/>
          </p:nvPr>
        </p:nvSpPr>
        <p:spPr/>
        <p:txBody>
          <a:bodyPr/>
          <a:lstStyle/>
          <a:p>
            <a:r>
              <a:rPr lang="en-US" dirty="0"/>
              <a:t>Thank You!</a:t>
            </a:r>
            <a:endParaRPr lang="ru-RU" dirty="0"/>
          </a:p>
        </p:txBody>
      </p:sp>
      <p:sp>
        <p:nvSpPr>
          <p:cNvPr id="4" name="Text Placeholder 3">
            <a:extLst>
              <a:ext uri="{FF2B5EF4-FFF2-40B4-BE49-F238E27FC236}">
                <a16:creationId xmlns:a16="http://schemas.microsoft.com/office/drawing/2014/main" id="{F155FC3B-DD33-4B9A-A5EB-A2301786CE4E}"/>
              </a:ext>
            </a:extLst>
          </p:cNvPr>
          <p:cNvSpPr>
            <a:spLocks noGrp="1"/>
          </p:cNvSpPr>
          <p:nvPr>
            <p:ph type="body" sz="quarter" idx="14"/>
          </p:nvPr>
        </p:nvSpPr>
        <p:spPr/>
        <p:txBody>
          <a:bodyPr/>
          <a:lstStyle/>
          <a:p>
            <a:r>
              <a:rPr lang="en-US" dirty="0"/>
              <a:t>We look forward to </a:t>
            </a:r>
            <a:r>
              <a:rPr lang="en-US"/>
              <a:t>seeing you soon!</a:t>
            </a:r>
            <a:endParaRPr lang="ru-RU" dirty="0"/>
          </a:p>
        </p:txBody>
      </p:sp>
      <p:sp>
        <p:nvSpPr>
          <p:cNvPr id="3" name="TextBox 2">
            <a:extLst>
              <a:ext uri="{FF2B5EF4-FFF2-40B4-BE49-F238E27FC236}">
                <a16:creationId xmlns:a16="http://schemas.microsoft.com/office/drawing/2014/main" id="{580B0F6D-B500-FE46-B549-02F5AD320E33}"/>
              </a:ext>
            </a:extLst>
          </p:cNvPr>
          <p:cNvSpPr txBox="1"/>
          <p:nvPr/>
        </p:nvSpPr>
        <p:spPr>
          <a:xfrm>
            <a:off x="7913077" y="5072349"/>
            <a:ext cx="3745523" cy="1200329"/>
          </a:xfrm>
          <a:prstGeom prst="rect">
            <a:avLst/>
          </a:prstGeom>
          <a:noFill/>
        </p:spPr>
        <p:txBody>
          <a:bodyPr wrap="square" rtlCol="0">
            <a:spAutoFit/>
          </a:bodyPr>
          <a:lstStyle/>
          <a:p>
            <a:r>
              <a:rPr lang="en-US" sz="2400" b="1" dirty="0">
                <a:solidFill>
                  <a:srgbClr val="000000"/>
                </a:solidFill>
              </a:rPr>
              <a:t>Please turn over to complete your settling in form to be returned</a:t>
            </a:r>
          </a:p>
        </p:txBody>
      </p:sp>
    </p:spTree>
    <p:extLst>
      <p:ext uri="{BB962C8B-B14F-4D97-AF65-F5344CB8AC3E}">
        <p14:creationId xmlns:p14="http://schemas.microsoft.com/office/powerpoint/2010/main" val="1923331524"/>
      </p:ext>
    </p:extLst>
  </p:cSld>
  <p:clrMapOvr>
    <a:masterClrMapping/>
  </p:clrMapOvr>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Elementary school presentation_AAS_v4" id="{A1DE4719-C921-4876-B2FB-6B9A65FA4A71}" vid="{085AC972-F1A4-4B51-A582-8C15E7A469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F6C8FF-3D90-457B-9108-406F928CD7CB}">
  <ds:schemaRefs>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schemas.microsoft.com/office/2006/documentManagement/types"/>
    <ds:schemaRef ds:uri="http://purl.org/dc/dcmitype/"/>
    <ds:schemaRef ds:uri="16c05727-aa75-4e4a-9b5f-8a80a1165891"/>
    <ds:schemaRef ds:uri="71af3243-3dd4-4a8d-8c0d-dd76da1f02a5"/>
    <ds:schemaRef ds:uri="http://www.w3.org/XML/1998/namespace"/>
    <ds:schemaRef ds:uri="http://purl.org/dc/terms/"/>
  </ds:schemaRefs>
</ds:datastoreItem>
</file>

<file path=customXml/itemProps2.xml><?xml version="1.0" encoding="utf-8"?>
<ds:datastoreItem xmlns:ds="http://schemas.openxmlformats.org/officeDocument/2006/customXml" ds:itemID="{554E2D03-4971-40C6-9798-67DD10EB9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EE5440-5A1F-438E-9118-BE5E33F972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Elementary school presentation</Template>
  <TotalTime>181</TotalTime>
  <Words>1834</Words>
  <Application>Microsoft Office PowerPoint</Application>
  <PresentationFormat>Widescreen</PresentationFormat>
  <Paragraphs>74</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Comic Sans MS</vt:lpstr>
      <vt:lpstr>Franklin Gothic Book</vt:lpstr>
      <vt:lpstr>Open Sans</vt:lpstr>
      <vt:lpstr>roboto-thin</vt:lpstr>
      <vt:lpstr>Office Theme</vt:lpstr>
      <vt:lpstr>Sunny Days Pre - School</vt:lpstr>
      <vt:lpstr>Welcome…</vt:lpstr>
      <vt:lpstr>Preparation</vt:lpstr>
      <vt:lpstr>Your settling in schedule</vt:lpstr>
      <vt:lpstr>What do you need to bring</vt:lpstr>
      <vt:lpstr>Parent Partnership</vt:lpstr>
      <vt:lpstr>Your Key Person</vt:lpstr>
      <vt:lpstr>Settling in sessions</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Sunny Days Pre - School</dc:title>
  <dc:creator>richard matthews</dc:creator>
  <cp:lastModifiedBy>richard matthews</cp:lastModifiedBy>
  <cp:revision>25</cp:revision>
  <cp:lastPrinted>2022-12-12T09:30:07Z</cp:lastPrinted>
  <dcterms:created xsi:type="dcterms:W3CDTF">2021-06-21T07:58:06Z</dcterms:created>
  <dcterms:modified xsi:type="dcterms:W3CDTF">2023-01-26T11:25:44Z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